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7" r:id="rId2"/>
    <p:sldId id="267" r:id="rId3"/>
    <p:sldId id="258" r:id="rId4"/>
    <p:sldId id="259" r:id="rId5"/>
    <p:sldId id="269" r:id="rId6"/>
    <p:sldId id="261" r:id="rId7"/>
    <p:sldId id="262" r:id="rId8"/>
    <p:sldId id="263" r:id="rId9"/>
    <p:sldId id="264" r:id="rId10"/>
    <p:sldId id="265" r:id="rId11"/>
    <p:sldId id="268" r:id="rId12"/>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4653"/>
    <a:srgbClr val="299D8F"/>
    <a:srgbClr val="E86F51"/>
    <a:srgbClr val="F4A361"/>
    <a:srgbClr val="E9C4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28"/>
    <p:restoredTop sz="67437"/>
  </p:normalViewPr>
  <p:slideViewPr>
    <p:cSldViewPr snapToGrid="0" showGuides="1">
      <p:cViewPr>
        <p:scale>
          <a:sx n="107" d="100"/>
          <a:sy n="107" d="100"/>
        </p:scale>
        <p:origin x="1352" y="1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03D75B-00CB-AE40-9963-E6EB7BE75C6B}" type="datetimeFigureOut">
              <a:rPr lang="en-GB" smtClean="0"/>
              <a:t>01/04/2024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0621C5-4413-AE42-A44A-722CEB800A0F}" type="slidenum">
              <a:rPr lang="en-GB" smtClean="0"/>
              <a:t>‹#›</a:t>
            </a:fld>
            <a:endParaRPr lang="en-GB"/>
          </a:p>
        </p:txBody>
      </p:sp>
    </p:spTree>
    <p:extLst>
      <p:ext uri="{BB962C8B-B14F-4D97-AF65-F5344CB8AC3E}">
        <p14:creationId xmlns:p14="http://schemas.microsoft.com/office/powerpoint/2010/main" val="3777956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Sunil - Title/team name/group members </a:t>
            </a:r>
          </a:p>
          <a:p>
            <a:endParaRPr lang="en-GB" dirty="0"/>
          </a:p>
          <a:p>
            <a:r>
              <a:rPr lang="en-GB" b="0" i="0" dirty="0">
                <a:solidFill>
                  <a:srgbClr val="FFFFFF"/>
                </a:solidFill>
                <a:effectLst/>
                <a:highlight>
                  <a:srgbClr val="0D0D0D"/>
                </a:highlight>
                <a:latin typeface="Söhne Mono"/>
              </a:rPr>
              <a:t>Good evening everyone. Today, I have the pleasure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introducing our team the Joyful Analytics and our final project: </a:t>
            </a:r>
            <a:r>
              <a:rPr lang="en-GB" b="0" i="0" dirty="0">
                <a:effectLst/>
                <a:highlight>
                  <a:srgbClr val="0D0D0D"/>
                </a:highlight>
                <a:latin typeface="Söhne Mono"/>
              </a:rPr>
              <a:t>The Happiness Project – a project that sits at the intersection of data science and well-being.</a:t>
            </a:r>
            <a:r>
              <a:rPr lang="en-GB" b="0" i="0" dirty="0">
                <a:solidFill>
                  <a:srgbClr val="FFFFFF"/>
                </a:solidFill>
                <a:effectLst/>
                <a:highlight>
                  <a:srgbClr val="0D0D0D"/>
                </a:highlight>
                <a:latin typeface="Söhne Mono"/>
              </a:rPr>
              <a:t> </a:t>
            </a:r>
          </a:p>
          <a:p>
            <a:r>
              <a:rPr lang="en-GB" b="0" i="0" dirty="0">
                <a:solidFill>
                  <a:srgbClr val="2E95D3"/>
                </a:solidFill>
                <a:effectLst/>
                <a:highlight>
                  <a:srgbClr val="0D0D0D"/>
                </a:highlight>
                <a:latin typeface="Söhne Mono"/>
              </a:rPr>
              <a:t>As</a:t>
            </a:r>
            <a:r>
              <a:rPr lang="en-GB" b="0" i="0" dirty="0">
                <a:solidFill>
                  <a:srgbClr val="FFFFFF"/>
                </a:solidFill>
                <a:effectLst/>
                <a:highlight>
                  <a:srgbClr val="0D0D0D"/>
                </a:highlight>
                <a:latin typeface="Söhne Mono"/>
              </a:rPr>
              <a:t> we navigate the complexities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modern life, the pursuit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happiness remains at the core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our endeavours. But happiness often feels </a:t>
            </a:r>
            <a:r>
              <a:rPr lang="en-GB" b="0" i="0" dirty="0">
                <a:solidFill>
                  <a:srgbClr val="E9950C"/>
                </a:solidFill>
                <a:effectLst/>
                <a:highlight>
                  <a:srgbClr val="0D0D0D"/>
                </a:highlight>
                <a:latin typeface="Söhne Mono"/>
              </a:rPr>
              <a:t>like</a:t>
            </a:r>
            <a:r>
              <a:rPr lang="en-GB" b="0" i="0" dirty="0">
                <a:solidFill>
                  <a:srgbClr val="FFFFFF"/>
                </a:solidFill>
                <a:effectLst/>
                <a:highlight>
                  <a:srgbClr val="0D0D0D"/>
                </a:highlight>
                <a:latin typeface="Söhne Mono"/>
              </a:rPr>
              <a:t> an enigma – a subjective experience influenced </a:t>
            </a:r>
            <a:r>
              <a:rPr lang="en-GB" b="0" i="0" dirty="0">
                <a:solidFill>
                  <a:srgbClr val="2E95D3"/>
                </a:solidFill>
                <a:effectLst/>
                <a:highlight>
                  <a:srgbClr val="0D0D0D"/>
                </a:highlight>
                <a:latin typeface="Söhne Mono"/>
              </a:rPr>
              <a:t>by</a:t>
            </a:r>
            <a:r>
              <a:rPr lang="en-GB" b="0" i="0" dirty="0">
                <a:solidFill>
                  <a:srgbClr val="FFFFFF"/>
                </a:solidFill>
                <a:effectLst/>
                <a:highlight>
                  <a:srgbClr val="0D0D0D"/>
                </a:highlight>
                <a:latin typeface="Söhne Mono"/>
              </a:rPr>
              <a:t> myriad factors that vary </a:t>
            </a:r>
            <a:r>
              <a:rPr lang="en-GB" b="0" i="0" dirty="0">
                <a:solidFill>
                  <a:srgbClr val="2E95D3"/>
                </a:solidFill>
                <a:effectLst/>
                <a:highlight>
                  <a:srgbClr val="0D0D0D"/>
                </a:highlight>
                <a:latin typeface="Söhne Mono"/>
              </a:rPr>
              <a:t>from</a:t>
            </a:r>
            <a:r>
              <a:rPr lang="en-GB" b="0" i="0" dirty="0">
                <a:solidFill>
                  <a:srgbClr val="FFFFFF"/>
                </a:solidFill>
                <a:effectLst/>
                <a:highlight>
                  <a:srgbClr val="0D0D0D"/>
                </a:highlight>
                <a:latin typeface="Söhne Mono"/>
              </a:rPr>
              <a:t> person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person. That</a:t>
            </a:r>
            <a:r>
              <a:rPr lang="en-GB" b="0" i="0" dirty="0">
                <a:effectLst/>
                <a:highlight>
                  <a:srgbClr val="0D0D0D"/>
                </a:highlight>
                <a:latin typeface="Söhne Mono"/>
              </a:rPr>
              <a:t>'s where our project steps in. </a:t>
            </a:r>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1</a:t>
            </a:fld>
            <a:endParaRPr lang="en-GB"/>
          </a:p>
        </p:txBody>
      </p:sp>
    </p:spTree>
    <p:extLst>
      <p:ext uri="{BB962C8B-B14F-4D97-AF65-F5344CB8AC3E}">
        <p14:creationId xmlns:p14="http://schemas.microsoft.com/office/powerpoint/2010/main" val="123291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Taz – Showcase </a:t>
            </a:r>
            <a:r>
              <a:rPr lang="en-GB" dirty="0" err="1"/>
              <a:t>app.py</a:t>
            </a:r>
            <a:r>
              <a:rPr lang="en-GB" dirty="0"/>
              <a:t> code/deployment </a:t>
            </a:r>
          </a:p>
        </p:txBody>
      </p:sp>
      <p:sp>
        <p:nvSpPr>
          <p:cNvPr id="4" name="Slide Number Placeholder 3"/>
          <p:cNvSpPr>
            <a:spLocks noGrp="1"/>
          </p:cNvSpPr>
          <p:nvPr>
            <p:ph type="sldNum" sz="quarter" idx="5"/>
          </p:nvPr>
        </p:nvSpPr>
        <p:spPr/>
        <p:txBody>
          <a:bodyPr/>
          <a:lstStyle/>
          <a:p>
            <a:fld id="{FB8611D0-5856-8F4C-9CBE-0C81AAF3B17F}" type="slidenum">
              <a:rPr lang="en-GB" smtClean="0"/>
              <a:t>10</a:t>
            </a:fld>
            <a:endParaRPr lang="en-GB"/>
          </a:p>
        </p:txBody>
      </p:sp>
    </p:spTree>
    <p:extLst>
      <p:ext uri="{BB962C8B-B14F-4D97-AF65-F5344CB8AC3E}">
        <p14:creationId xmlns:p14="http://schemas.microsoft.com/office/powerpoint/2010/main" val="42338949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11</a:t>
            </a:fld>
            <a:endParaRPr lang="en-GB"/>
          </a:p>
        </p:txBody>
      </p:sp>
    </p:spTree>
    <p:extLst>
      <p:ext uri="{BB962C8B-B14F-4D97-AF65-F5344CB8AC3E}">
        <p14:creationId xmlns:p14="http://schemas.microsoft.com/office/powerpoint/2010/main" val="1277483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Sunil – Motivation</a:t>
            </a:r>
          </a:p>
          <a:p>
            <a:br>
              <a:rPr lang="en-GB" dirty="0"/>
            </a:br>
            <a:r>
              <a:rPr lang="en-GB" b="0" i="0" dirty="0">
                <a:effectLst/>
                <a:highlight>
                  <a:srgbClr val="0D0D0D"/>
                </a:highlight>
                <a:latin typeface="Söhne Mono"/>
              </a:rPr>
              <a:t>We've taken a data-driven approach to unravel the elements that play pivotal roles in shaping our sense of happiness. By analysing the World Happiness Report's extensive dataset, we aim to build a model that doesn't just predict overall happiness levels but also provides a deeper understanding of how different factors contribute to our well-being.</a:t>
            </a:r>
            <a:r>
              <a:rPr lang="en-GB" b="0" i="0" dirty="0">
                <a:solidFill>
                  <a:srgbClr val="FFFFFF"/>
                </a:solidFill>
                <a:effectLst/>
                <a:highlight>
                  <a:srgbClr val="0D0D0D"/>
                </a:highlight>
                <a:latin typeface="Söhne Mono"/>
              </a:rPr>
              <a:t> </a:t>
            </a:r>
            <a:r>
              <a:rPr lang="en-GB" b="0" i="0" dirty="0">
                <a:solidFill>
                  <a:srgbClr val="2E95D3"/>
                </a:solidFill>
                <a:effectLst/>
                <a:highlight>
                  <a:srgbClr val="0D0D0D"/>
                </a:highlight>
                <a:latin typeface="Söhne Mono"/>
              </a:rPr>
              <a:t>From</a:t>
            </a:r>
            <a:r>
              <a:rPr lang="en-GB" b="0" i="0" dirty="0">
                <a:solidFill>
                  <a:srgbClr val="FFFFFF"/>
                </a:solidFill>
                <a:effectLst/>
                <a:highlight>
                  <a:srgbClr val="0D0D0D"/>
                </a:highlight>
                <a:latin typeface="Söhne Mono"/>
              </a:rPr>
              <a:t> economic prosperity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social support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personal freedoms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health – our model considers it all. </a:t>
            </a:r>
          </a:p>
          <a:p>
            <a:endParaRPr lang="en-GB" b="0" i="0" dirty="0">
              <a:solidFill>
                <a:srgbClr val="FFFFFF"/>
              </a:solidFill>
              <a:effectLst/>
              <a:highlight>
                <a:srgbClr val="0D0D0D"/>
              </a:highlight>
              <a:latin typeface="Söhne Mono"/>
            </a:endParaRPr>
          </a:p>
          <a:p>
            <a:r>
              <a:rPr lang="en-GB" b="0" i="0" dirty="0">
                <a:solidFill>
                  <a:srgbClr val="FFFFFF"/>
                </a:solidFill>
                <a:effectLst/>
                <a:highlight>
                  <a:srgbClr val="0D0D0D"/>
                </a:highlight>
                <a:latin typeface="Söhne Mono"/>
              </a:rPr>
              <a:t>While we have only been able to classify a dichotomy our ultimate goal is to be able t</a:t>
            </a:r>
            <a:r>
              <a:rPr lang="en-GB" b="0" i="0" dirty="0">
                <a:solidFill>
                  <a:srgbClr val="2E95D3"/>
                </a:solidFill>
                <a:effectLst/>
                <a:highlight>
                  <a:srgbClr val="0D0D0D"/>
                </a:highlight>
                <a:latin typeface="Söhne Mono"/>
              </a:rPr>
              <a:t>o</a:t>
            </a:r>
            <a:r>
              <a:rPr lang="en-GB" b="0" i="0" dirty="0">
                <a:solidFill>
                  <a:srgbClr val="FFFFFF"/>
                </a:solidFill>
                <a:effectLst/>
                <a:highlight>
                  <a:srgbClr val="0D0D0D"/>
                </a:highlight>
                <a:latin typeface="Söhne Mono"/>
              </a:rPr>
              <a:t> offer individuals personalized insights that can aid </a:t>
            </a:r>
            <a:r>
              <a:rPr lang="en-GB" b="0" i="0" dirty="0">
                <a:solidFill>
                  <a:srgbClr val="2E95D3"/>
                </a:solidFill>
                <a:effectLst/>
                <a:highlight>
                  <a:srgbClr val="0D0D0D"/>
                </a:highlight>
                <a:latin typeface="Söhne Mono"/>
              </a:rPr>
              <a:t>in</a:t>
            </a:r>
            <a:r>
              <a:rPr lang="en-GB" b="0" i="0" dirty="0">
                <a:solidFill>
                  <a:srgbClr val="FFFFFF"/>
                </a:solidFill>
                <a:effectLst/>
                <a:highlight>
                  <a:srgbClr val="0D0D0D"/>
                </a:highlight>
                <a:latin typeface="Söhne Mono"/>
              </a:rPr>
              <a:t> self-awareness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personal growth. Imagine being able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pinpoint the areas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your life that, </a:t>
            </a:r>
            <a:r>
              <a:rPr lang="en-GB" b="0" i="0" dirty="0">
                <a:solidFill>
                  <a:srgbClr val="2E95D3"/>
                </a:solidFill>
                <a:effectLst/>
                <a:highlight>
                  <a:srgbClr val="0D0D0D"/>
                </a:highlight>
                <a:latin typeface="Söhne Mono"/>
              </a:rPr>
              <a:t>if</a:t>
            </a:r>
            <a:r>
              <a:rPr lang="en-GB" b="0" i="0" dirty="0">
                <a:solidFill>
                  <a:srgbClr val="FFFFFF"/>
                </a:solidFill>
                <a:effectLst/>
                <a:highlight>
                  <a:srgbClr val="0D0D0D"/>
                </a:highlight>
                <a:latin typeface="Söhne Mono"/>
              </a:rPr>
              <a:t> improved, could significantly boost your happiness. That</a:t>
            </a:r>
            <a:r>
              <a:rPr lang="en-GB" b="0" i="0" dirty="0">
                <a:effectLst/>
                <a:highlight>
                  <a:srgbClr val="0D0D0D"/>
                </a:highlight>
                <a:latin typeface="Söhne Mono"/>
              </a:rPr>
              <a:t>'s the empowering potential of this project.</a:t>
            </a:r>
            <a:r>
              <a:rPr lang="en-GB" b="0" i="0" dirty="0">
                <a:solidFill>
                  <a:srgbClr val="FFFFFF"/>
                </a:solidFill>
                <a:effectLst/>
                <a:highlight>
                  <a:srgbClr val="0D0D0D"/>
                </a:highlight>
                <a:latin typeface="Söhne Mono"/>
              </a:rPr>
              <a:t> But this </a:t>
            </a:r>
            <a:r>
              <a:rPr lang="en-GB" b="0" i="0" dirty="0">
                <a:solidFill>
                  <a:srgbClr val="E9950C"/>
                </a:solidFill>
                <a:effectLst/>
                <a:highlight>
                  <a:srgbClr val="0D0D0D"/>
                </a:highlight>
                <a:latin typeface="Söhne Mono"/>
              </a:rPr>
              <a:t>is</a:t>
            </a:r>
            <a:r>
              <a:rPr lang="en-GB" b="0" i="0" dirty="0">
                <a:solidFill>
                  <a:srgbClr val="FFFFFF"/>
                </a:solidFill>
                <a:effectLst/>
                <a:highlight>
                  <a:srgbClr val="0D0D0D"/>
                </a:highlight>
                <a:latin typeface="Söhne Mono"/>
              </a:rPr>
              <a:t> more than just an academic exercise. </a:t>
            </a:r>
            <a:r>
              <a:rPr lang="en-GB" b="0" i="0" dirty="0">
                <a:solidFill>
                  <a:srgbClr val="2E95D3"/>
                </a:solidFill>
                <a:effectLst/>
                <a:highlight>
                  <a:srgbClr val="0D0D0D"/>
                </a:highlight>
                <a:latin typeface="Söhne Mono"/>
              </a:rPr>
              <a:t>By</a:t>
            </a:r>
            <a:r>
              <a:rPr lang="en-GB" b="0" i="0" dirty="0">
                <a:solidFill>
                  <a:srgbClr val="FFFFFF"/>
                </a:solidFill>
                <a:effectLst/>
                <a:highlight>
                  <a:srgbClr val="0D0D0D"/>
                </a:highlight>
                <a:latin typeface="Söhne Mono"/>
              </a:rPr>
              <a:t> shedding light </a:t>
            </a:r>
            <a:r>
              <a:rPr lang="en-GB" b="0" i="0" dirty="0">
                <a:solidFill>
                  <a:srgbClr val="2E95D3"/>
                </a:solidFill>
                <a:effectLst/>
                <a:highlight>
                  <a:srgbClr val="0D0D0D"/>
                </a:highlight>
                <a:latin typeface="Söhne Mono"/>
              </a:rPr>
              <a:t>on</a:t>
            </a:r>
            <a:r>
              <a:rPr lang="en-GB" b="0" i="0" dirty="0">
                <a:solidFill>
                  <a:srgbClr val="FFFFFF"/>
                </a:solidFill>
                <a:effectLst/>
                <a:highlight>
                  <a:srgbClr val="0D0D0D"/>
                </a:highlight>
                <a:latin typeface="Söhne Mono"/>
              </a:rPr>
              <a:t> the quantitative aspects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happiness, we also hope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spark conversations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actions that lead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positive change at both individual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societal levels. So, </a:t>
            </a:r>
            <a:r>
              <a:rPr lang="en-GB" b="0" i="0" dirty="0">
                <a:solidFill>
                  <a:srgbClr val="2E95D3"/>
                </a:solidFill>
                <a:effectLst/>
                <a:highlight>
                  <a:srgbClr val="0D0D0D"/>
                </a:highlight>
                <a:latin typeface="Söhne Mono"/>
              </a:rPr>
              <a:t>let</a:t>
            </a:r>
            <a:r>
              <a:rPr lang="en-GB" b="0" i="0" dirty="0">
                <a:effectLst/>
                <a:highlight>
                  <a:srgbClr val="0D0D0D"/>
                </a:highlight>
                <a:latin typeface="Söhne Mono"/>
              </a:rPr>
              <a:t>'s dive in and explore the fascinating insights our data reveals because understanding happiness is the first step toward creating more of it.</a:t>
            </a:r>
            <a:r>
              <a:rPr lang="en-GB" b="0" i="0" dirty="0">
                <a:solidFill>
                  <a:srgbClr val="FFFFFF"/>
                </a:solidFill>
                <a:effectLst/>
                <a:highlight>
                  <a:srgbClr val="0D0D0D"/>
                </a:highlight>
                <a:latin typeface="Söhne Mono"/>
              </a:rPr>
              <a:t> </a:t>
            </a:r>
            <a:br>
              <a:rPr lang="en-GB" dirty="0"/>
            </a:br>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2</a:t>
            </a:fld>
            <a:endParaRPr lang="en-GB"/>
          </a:p>
        </p:txBody>
      </p:sp>
    </p:spTree>
    <p:extLst>
      <p:ext uri="{BB962C8B-B14F-4D97-AF65-F5344CB8AC3E}">
        <p14:creationId xmlns:p14="http://schemas.microsoft.com/office/powerpoint/2010/main" val="281389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Sunil – Dataset and Variables </a:t>
            </a:r>
          </a:p>
          <a:p>
            <a:endParaRPr lang="en-GB" b="0" u="none" dirty="0"/>
          </a:p>
          <a:p>
            <a:r>
              <a:rPr lang="en-GB" b="0" u="none" dirty="0"/>
              <a:t>We used a dataset from Kaggle that had compiled the World Happiness Report, an annual publication of the United Nations Sustainable Development Solutions Network from its inception in 2015 to 2023. This dataset provides a comprehensive snapshot of the state of global happiness, compiled from responses of thousands of individuals across various countries.</a:t>
            </a:r>
          </a:p>
          <a:p>
            <a:endParaRPr lang="en-GB" b="0" u="none" dirty="0"/>
          </a:p>
          <a:p>
            <a:r>
              <a:rPr lang="en-GB" b="0" u="none" dirty="0"/>
              <a:t>The key variables we focus on include GDP per Capita, Social Support, Healthy Life Expectancy, Freedom to Make Life Choices, Generosity, Perceptions of Corruption and Dystopia Residual.</a:t>
            </a:r>
          </a:p>
          <a:p>
            <a:r>
              <a:rPr lang="en-GB" b="0" u="none" dirty="0"/>
              <a:t>I now handover to Nida, to tell you about the ETL and EDA.</a:t>
            </a:r>
          </a:p>
        </p:txBody>
      </p:sp>
      <p:sp>
        <p:nvSpPr>
          <p:cNvPr id="4" name="Slide Number Placeholder 3"/>
          <p:cNvSpPr>
            <a:spLocks noGrp="1"/>
          </p:cNvSpPr>
          <p:nvPr>
            <p:ph type="sldNum" sz="quarter" idx="5"/>
          </p:nvPr>
        </p:nvSpPr>
        <p:spPr/>
        <p:txBody>
          <a:bodyPr/>
          <a:lstStyle/>
          <a:p>
            <a:fld id="{FB8611D0-5856-8F4C-9CBE-0C81AAF3B17F}" type="slidenum">
              <a:rPr lang="en-GB" smtClean="0"/>
              <a:t>3</a:t>
            </a:fld>
            <a:endParaRPr lang="en-GB"/>
          </a:p>
        </p:txBody>
      </p:sp>
    </p:spTree>
    <p:extLst>
      <p:ext uri="{BB962C8B-B14F-4D97-AF65-F5344CB8AC3E}">
        <p14:creationId xmlns:p14="http://schemas.microsoft.com/office/powerpoint/2010/main" val="406620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Nida – ETL</a:t>
            </a:r>
          </a:p>
          <a:p>
            <a:endParaRPr lang="en-GB" b="1" u="sng" dirty="0"/>
          </a:p>
          <a:p>
            <a:r>
              <a:rPr lang="en-GB" b="0" u="none" dirty="0"/>
              <a:t>Our team has meticulously cleaned and processed the data to ensure the highest level of accuracy and reliability for our model. </a:t>
            </a:r>
          </a:p>
          <a:p>
            <a:endParaRPr lang="en-GB" b="0" u="none" dirty="0"/>
          </a:p>
          <a:p>
            <a:r>
              <a:rPr lang="en-GB" b="0" u="none" dirty="0"/>
              <a:t>We started with the extraction form Kaggle of our raw dataset of 1367 unique records spanning 9 years from the the World Happiness Report.</a:t>
            </a:r>
          </a:p>
          <a:p>
            <a:endParaRPr lang="en-GB" b="0" u="none" dirty="0"/>
          </a:p>
          <a:p>
            <a:r>
              <a:rPr lang="en-GB" b="0" u="none" dirty="0"/>
              <a:t>Next is the transformation stage. Here, we cleaned the data, stripping away identifiers to ensure anonymity. We removed irrelevant columns such as country names, rankings, and identifiers that might bias our predictions. What we're left with is the essence of the data – the pure metrics that quantify happiness. </a:t>
            </a:r>
          </a:p>
          <a:p>
            <a:endParaRPr lang="en-GB"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u="none" dirty="0"/>
              <a:t>We also visualised the distribution of happiness scores. A histogram lays bare the collective emotional landscape, with the average happiness score marked prominently, guiding our </a:t>
            </a:r>
            <a:r>
              <a:rPr lang="en-GB" b="0" u="none" dirty="0" err="1"/>
              <a:t>cutoff</a:t>
            </a:r>
            <a:r>
              <a:rPr lang="en-GB" b="0" u="none" dirty="0"/>
              <a:t> point for binary classification our “Happiness Indicator”</a:t>
            </a:r>
          </a:p>
          <a:p>
            <a:endParaRPr lang="en-GB" b="0" u="none" dirty="0"/>
          </a:p>
          <a:p>
            <a:r>
              <a:rPr lang="en-GB" b="0" u="none" dirty="0"/>
              <a:t>Finally, we load this cleansed dataset, carving a clear path towards our objective of building a predictive model. This ETL process is not just about preparing data; it's about setting the stage for insight, for discovery, and for a deeper understanding of happiness.</a:t>
            </a:r>
          </a:p>
          <a:p>
            <a:endParaRPr lang="en-GB" b="0" u="none" dirty="0"/>
          </a:p>
          <a:p>
            <a:r>
              <a:rPr lang="en-GB" b="0" u="none" dirty="0"/>
              <a:t>Now, let's delve into the Exploratory Data Analysis that gives us the first glimpse of the stories our data tells.</a:t>
            </a:r>
          </a:p>
          <a:p>
            <a:endParaRPr lang="en-GB" b="1" u="sng" dirty="0"/>
          </a:p>
        </p:txBody>
      </p:sp>
      <p:sp>
        <p:nvSpPr>
          <p:cNvPr id="4" name="Slide Number Placeholder 3"/>
          <p:cNvSpPr>
            <a:spLocks noGrp="1"/>
          </p:cNvSpPr>
          <p:nvPr>
            <p:ph type="sldNum" sz="quarter" idx="5"/>
          </p:nvPr>
        </p:nvSpPr>
        <p:spPr/>
        <p:txBody>
          <a:bodyPr/>
          <a:lstStyle/>
          <a:p>
            <a:fld id="{FB8611D0-5856-8F4C-9CBE-0C81AAF3B17F}" type="slidenum">
              <a:rPr lang="en-GB" smtClean="0"/>
              <a:t>4</a:t>
            </a:fld>
            <a:endParaRPr lang="en-GB"/>
          </a:p>
        </p:txBody>
      </p:sp>
    </p:spTree>
    <p:extLst>
      <p:ext uri="{BB962C8B-B14F-4D97-AF65-F5344CB8AC3E}">
        <p14:creationId xmlns:p14="http://schemas.microsoft.com/office/powerpoint/2010/main" val="3438026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Nida – EDA</a:t>
            </a:r>
          </a:p>
          <a:p>
            <a:endParaRPr lang="en-GB" b="0" u="none" dirty="0"/>
          </a:p>
          <a:p>
            <a:r>
              <a:rPr lang="en-GB" b="0" u="none" dirty="0"/>
              <a:t>A statistical summary offers us a bird's-eye view—revealing the mean happiness score hovering around 5.44, with a standard deviation suggesting varied levels of happiness across the globe.</a:t>
            </a:r>
          </a:p>
          <a:p>
            <a:endParaRPr lang="en-GB" b="0" u="none" dirty="0"/>
          </a:p>
          <a:p>
            <a:r>
              <a:rPr lang="en-GB" b="0" i="0" dirty="0">
                <a:solidFill>
                  <a:srgbClr val="0D0D0D"/>
                </a:solidFill>
                <a:effectLst/>
                <a:highlight>
                  <a:srgbClr val="FFFFFF"/>
                </a:highlight>
                <a:latin typeface="Söhne"/>
              </a:rPr>
              <a:t>The line chart illustrates a comparison between the average values of various factors contributing to happiness for individuals classified as happy (1) and not happy (0), with a notable divergence in perceptions of corruption, generosity, and dystopia residual.</a:t>
            </a:r>
            <a:endParaRPr lang="en-GB" b="0" u="none" dirty="0"/>
          </a:p>
          <a:p>
            <a:endParaRPr lang="en-GB" b="0" u="none" dirty="0"/>
          </a:p>
          <a:p>
            <a:r>
              <a:rPr lang="en-GB" b="0" u="none" dirty="0"/>
              <a:t>The correlation matrix goes deeper, displaying the interrelationships among these factors. We observe the powerful link between economic prosperity and life expectancy with happiness, the moderate influence of freedom, and the subtle touch of generosity.</a:t>
            </a:r>
          </a:p>
          <a:p>
            <a:endParaRPr lang="en-GB" b="0" u="none" dirty="0"/>
          </a:p>
          <a:p>
            <a:r>
              <a:rPr lang="en-GB" b="0" u="none" dirty="0"/>
              <a:t>This EDA is our map through the terrain of human emotion and satisfaction, charting a course towards predicting happiness.</a:t>
            </a:r>
          </a:p>
          <a:p>
            <a:endParaRPr lang="en-GB" b="0" u="none" dirty="0"/>
          </a:p>
        </p:txBody>
      </p:sp>
      <p:sp>
        <p:nvSpPr>
          <p:cNvPr id="4" name="Slide Number Placeholder 3"/>
          <p:cNvSpPr>
            <a:spLocks noGrp="1"/>
          </p:cNvSpPr>
          <p:nvPr>
            <p:ph type="sldNum" sz="quarter" idx="5"/>
          </p:nvPr>
        </p:nvSpPr>
        <p:spPr/>
        <p:txBody>
          <a:bodyPr/>
          <a:lstStyle/>
          <a:p>
            <a:fld id="{FB8611D0-5856-8F4C-9CBE-0C81AAF3B17F}" type="slidenum">
              <a:rPr lang="en-GB" smtClean="0"/>
              <a:t>5</a:t>
            </a:fld>
            <a:endParaRPr lang="en-GB"/>
          </a:p>
        </p:txBody>
      </p:sp>
    </p:spTree>
    <p:extLst>
      <p:ext uri="{BB962C8B-B14F-4D97-AF65-F5344CB8AC3E}">
        <p14:creationId xmlns:p14="http://schemas.microsoft.com/office/powerpoint/2010/main" val="3026797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Nida  – Model Development</a:t>
            </a:r>
          </a:p>
          <a:p>
            <a:endParaRPr lang="en-GB" dirty="0"/>
          </a:p>
          <a:p>
            <a:pPr algn="l"/>
            <a:r>
              <a:rPr lang="en-GB" b="0" i="0" dirty="0">
                <a:solidFill>
                  <a:srgbClr val="0D0D0D"/>
                </a:solidFill>
                <a:effectLst/>
                <a:highlight>
                  <a:srgbClr val="FFFFFF"/>
                </a:highlight>
                <a:latin typeface="Söhne"/>
              </a:rPr>
              <a:t>This segment of code is crucial for setting up our predictive models. It starts by selecting the factors that could influence happiness and separates them from our target outcome: the Happiness Indicator. Then, it divides our data into a set for training our models and another for testing their predictions. Finally, it standardizes our features to create a level playing field, so that all the different aspects of happiness are given equal weight in our analysis.</a:t>
            </a:r>
          </a:p>
          <a:p>
            <a:pPr algn="l"/>
            <a:endParaRPr lang="en-GB" b="0" i="0" dirty="0">
              <a:solidFill>
                <a:srgbClr val="0D0D0D"/>
              </a:solidFill>
              <a:effectLst/>
              <a:highlight>
                <a:srgbClr val="FFFFFF"/>
              </a:highligh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We utilize three distinct machine learning models: Logistic Regression, Decision Tree and Random Forest.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Logistic Regression helps us understand the relationship between our features and happiness on a linear scale.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The Decision Tree model provides an intuitive, graphical representation of the decision-making process of classification.</a:t>
            </a:r>
          </a:p>
          <a:p>
            <a:pPr algn="l"/>
            <a:r>
              <a:rPr lang="en-GB" b="0" i="0" dirty="0">
                <a:solidFill>
                  <a:srgbClr val="0D0D0D"/>
                </a:solidFill>
                <a:effectLst/>
                <a:highlight>
                  <a:srgbClr val="FFFFFF"/>
                </a:highlight>
                <a:latin typeface="Söhne"/>
              </a:rPr>
              <a:t>Lastly, the Random Forest model, an ensemble of Decision Trees, offers a more nuanced view by capturing complex interactions</a:t>
            </a:r>
          </a:p>
          <a:p>
            <a:pPr algn="l"/>
            <a:endParaRPr lang="en-GB" b="0" i="0" dirty="0">
              <a:solidFill>
                <a:srgbClr val="0D0D0D"/>
              </a:solidFill>
              <a:effectLst/>
              <a:highlight>
                <a:srgbClr val="FFFFFF"/>
              </a:highlight>
              <a:latin typeface="Söhne"/>
            </a:endParaRPr>
          </a:p>
          <a:p>
            <a:pPr algn="l"/>
            <a:r>
              <a:rPr lang="en-GB" b="0" i="0" dirty="0">
                <a:solidFill>
                  <a:srgbClr val="0D0D0D"/>
                </a:solidFill>
                <a:effectLst/>
                <a:highlight>
                  <a:srgbClr val="FFFFFF"/>
                </a:highlight>
                <a:latin typeface="Söhne"/>
              </a:rPr>
              <a:t>I now handover to Alex to talk about the performance of the models and which one we chose. </a:t>
            </a:r>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6</a:t>
            </a:fld>
            <a:endParaRPr lang="en-GB"/>
          </a:p>
        </p:txBody>
      </p:sp>
    </p:spTree>
    <p:extLst>
      <p:ext uri="{BB962C8B-B14F-4D97-AF65-F5344CB8AC3E}">
        <p14:creationId xmlns:p14="http://schemas.microsoft.com/office/powerpoint/2010/main" val="3120405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Yuk – Performance Comparison</a:t>
            </a:r>
          </a:p>
        </p:txBody>
      </p:sp>
      <p:sp>
        <p:nvSpPr>
          <p:cNvPr id="4" name="Slide Number Placeholder 3"/>
          <p:cNvSpPr>
            <a:spLocks noGrp="1"/>
          </p:cNvSpPr>
          <p:nvPr>
            <p:ph type="sldNum" sz="quarter" idx="5"/>
          </p:nvPr>
        </p:nvSpPr>
        <p:spPr/>
        <p:txBody>
          <a:bodyPr/>
          <a:lstStyle/>
          <a:p>
            <a:fld id="{FB8611D0-5856-8F4C-9CBE-0C81AAF3B17F}" type="slidenum">
              <a:rPr lang="en-GB" smtClean="0"/>
              <a:t>7</a:t>
            </a:fld>
            <a:endParaRPr lang="en-GB"/>
          </a:p>
        </p:txBody>
      </p:sp>
    </p:spTree>
    <p:extLst>
      <p:ext uri="{BB962C8B-B14F-4D97-AF65-F5344CB8AC3E}">
        <p14:creationId xmlns:p14="http://schemas.microsoft.com/office/powerpoint/2010/main" val="4041851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Yuk – Rationale behind choosing Random Forest Model </a:t>
            </a:r>
          </a:p>
        </p:txBody>
      </p:sp>
      <p:sp>
        <p:nvSpPr>
          <p:cNvPr id="4" name="Slide Number Placeholder 3"/>
          <p:cNvSpPr>
            <a:spLocks noGrp="1"/>
          </p:cNvSpPr>
          <p:nvPr>
            <p:ph type="sldNum" sz="quarter" idx="5"/>
          </p:nvPr>
        </p:nvSpPr>
        <p:spPr/>
        <p:txBody>
          <a:bodyPr/>
          <a:lstStyle/>
          <a:p>
            <a:fld id="{FB8611D0-5856-8F4C-9CBE-0C81AAF3B17F}" type="slidenum">
              <a:rPr lang="en-GB" smtClean="0"/>
              <a:t>8</a:t>
            </a:fld>
            <a:endParaRPr lang="en-GB"/>
          </a:p>
        </p:txBody>
      </p:sp>
    </p:spTree>
    <p:extLst>
      <p:ext uri="{BB962C8B-B14F-4D97-AF65-F5344CB8AC3E}">
        <p14:creationId xmlns:p14="http://schemas.microsoft.com/office/powerpoint/2010/main" val="1979813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Yuk – Showcase code to save as serialised object </a:t>
            </a:r>
            <a:br>
              <a:rPr lang="en-GB" dirty="0"/>
            </a:br>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9</a:t>
            </a:fld>
            <a:endParaRPr lang="en-GB"/>
          </a:p>
        </p:txBody>
      </p:sp>
    </p:spTree>
    <p:extLst>
      <p:ext uri="{BB962C8B-B14F-4D97-AF65-F5344CB8AC3E}">
        <p14:creationId xmlns:p14="http://schemas.microsoft.com/office/powerpoint/2010/main" val="1961285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56659-188F-68DE-8A61-C6B9A724026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1C39FB41-E58D-3164-2E77-AFE8BAED2D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E9DE3493-0FDD-7E7D-73F5-544FEDDD867A}"/>
              </a:ext>
            </a:extLst>
          </p:cNvPr>
          <p:cNvSpPr>
            <a:spLocks noGrp="1"/>
          </p:cNvSpPr>
          <p:nvPr>
            <p:ph type="dt" sz="half" idx="10"/>
          </p:nvPr>
        </p:nvSpPr>
        <p:spPr/>
        <p:txBody>
          <a:bodyPr/>
          <a:lstStyle/>
          <a:p>
            <a:fld id="{C720E63F-C16C-914B-88D7-4147BEF068A6}" type="datetimeFigureOut">
              <a:rPr lang="en-GB" smtClean="0"/>
              <a:t>01/04/2024</a:t>
            </a:fld>
            <a:endParaRPr lang="en-GB"/>
          </a:p>
        </p:txBody>
      </p:sp>
      <p:sp>
        <p:nvSpPr>
          <p:cNvPr id="5" name="Footer Placeholder 4">
            <a:extLst>
              <a:ext uri="{FF2B5EF4-FFF2-40B4-BE49-F238E27FC236}">
                <a16:creationId xmlns:a16="http://schemas.microsoft.com/office/drawing/2014/main" id="{FECE6C84-4C35-6DFC-23D7-20D9EE2E8B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E2E3BB4-FFC4-01A9-E520-BA606A01FCAC}"/>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88515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01AC0-558C-47D1-C35B-64DE0A690659}"/>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4C1414E9-9B0D-54BF-6044-4CCA33D9CB4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6977F3D-1217-E95E-3858-24AFC4DB671E}"/>
              </a:ext>
            </a:extLst>
          </p:cNvPr>
          <p:cNvSpPr>
            <a:spLocks noGrp="1"/>
          </p:cNvSpPr>
          <p:nvPr>
            <p:ph type="dt" sz="half" idx="10"/>
          </p:nvPr>
        </p:nvSpPr>
        <p:spPr/>
        <p:txBody>
          <a:bodyPr/>
          <a:lstStyle/>
          <a:p>
            <a:fld id="{C720E63F-C16C-914B-88D7-4147BEF068A6}" type="datetimeFigureOut">
              <a:rPr lang="en-GB" smtClean="0"/>
              <a:t>01/04/2024</a:t>
            </a:fld>
            <a:endParaRPr lang="en-GB"/>
          </a:p>
        </p:txBody>
      </p:sp>
      <p:sp>
        <p:nvSpPr>
          <p:cNvPr id="5" name="Footer Placeholder 4">
            <a:extLst>
              <a:ext uri="{FF2B5EF4-FFF2-40B4-BE49-F238E27FC236}">
                <a16:creationId xmlns:a16="http://schemas.microsoft.com/office/drawing/2014/main" id="{7E5EC2BA-319B-8C0A-A2FE-BA3598ED1B6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A42A78-C805-163F-77C0-AEE7E6236BF5}"/>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270481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321AC8-5370-DB79-B5E6-E3C2269A4BF4}"/>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DC0A0E89-92FF-5FBC-8E5E-AE5D703B68C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D00B690-69E0-F08E-62AB-B9A8AE9482F0}"/>
              </a:ext>
            </a:extLst>
          </p:cNvPr>
          <p:cNvSpPr>
            <a:spLocks noGrp="1"/>
          </p:cNvSpPr>
          <p:nvPr>
            <p:ph type="dt" sz="half" idx="10"/>
          </p:nvPr>
        </p:nvSpPr>
        <p:spPr/>
        <p:txBody>
          <a:bodyPr/>
          <a:lstStyle/>
          <a:p>
            <a:fld id="{C720E63F-C16C-914B-88D7-4147BEF068A6}" type="datetimeFigureOut">
              <a:rPr lang="en-GB" smtClean="0"/>
              <a:t>01/04/2024</a:t>
            </a:fld>
            <a:endParaRPr lang="en-GB"/>
          </a:p>
        </p:txBody>
      </p:sp>
      <p:sp>
        <p:nvSpPr>
          <p:cNvPr id="5" name="Footer Placeholder 4">
            <a:extLst>
              <a:ext uri="{FF2B5EF4-FFF2-40B4-BE49-F238E27FC236}">
                <a16:creationId xmlns:a16="http://schemas.microsoft.com/office/drawing/2014/main" id="{856784CD-4A71-3556-83B4-DA6A4F08662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F1B9572-0F35-77FA-801D-03F73276AAA5}"/>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131363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9AF08-D24F-FB97-4C62-4C7243337C19}"/>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A3B458F4-6973-BDBD-51EE-1747BFDB485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821DE20-716F-C997-F3DD-0827AC6616EC}"/>
              </a:ext>
            </a:extLst>
          </p:cNvPr>
          <p:cNvSpPr>
            <a:spLocks noGrp="1"/>
          </p:cNvSpPr>
          <p:nvPr>
            <p:ph type="dt" sz="half" idx="10"/>
          </p:nvPr>
        </p:nvSpPr>
        <p:spPr/>
        <p:txBody>
          <a:bodyPr/>
          <a:lstStyle/>
          <a:p>
            <a:fld id="{C720E63F-C16C-914B-88D7-4147BEF068A6}" type="datetimeFigureOut">
              <a:rPr lang="en-GB" smtClean="0"/>
              <a:t>01/04/2024</a:t>
            </a:fld>
            <a:endParaRPr lang="en-GB"/>
          </a:p>
        </p:txBody>
      </p:sp>
      <p:sp>
        <p:nvSpPr>
          <p:cNvPr id="5" name="Footer Placeholder 4">
            <a:extLst>
              <a:ext uri="{FF2B5EF4-FFF2-40B4-BE49-F238E27FC236}">
                <a16:creationId xmlns:a16="http://schemas.microsoft.com/office/drawing/2014/main" id="{7300DD11-C5DA-FB7F-A463-48554AC8B93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3A53173-5FE4-B498-A45E-F335082F31F1}"/>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4101335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3C110-A334-4C52-2F41-DBFF07C78A6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0239C605-D88F-7CF0-15C2-589BFD562A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8D6796A-6D0F-9EA5-C773-0FD661C6A395}"/>
              </a:ext>
            </a:extLst>
          </p:cNvPr>
          <p:cNvSpPr>
            <a:spLocks noGrp="1"/>
          </p:cNvSpPr>
          <p:nvPr>
            <p:ph type="dt" sz="half" idx="10"/>
          </p:nvPr>
        </p:nvSpPr>
        <p:spPr/>
        <p:txBody>
          <a:bodyPr/>
          <a:lstStyle/>
          <a:p>
            <a:fld id="{C720E63F-C16C-914B-88D7-4147BEF068A6}" type="datetimeFigureOut">
              <a:rPr lang="en-GB" smtClean="0"/>
              <a:t>01/04/2024</a:t>
            </a:fld>
            <a:endParaRPr lang="en-GB"/>
          </a:p>
        </p:txBody>
      </p:sp>
      <p:sp>
        <p:nvSpPr>
          <p:cNvPr id="5" name="Footer Placeholder 4">
            <a:extLst>
              <a:ext uri="{FF2B5EF4-FFF2-40B4-BE49-F238E27FC236}">
                <a16:creationId xmlns:a16="http://schemas.microsoft.com/office/drawing/2014/main" id="{369055A6-890D-0699-E218-74C4579B359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FFF0787-78E7-382A-CAFE-A76FF11714F4}"/>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4227434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BDBA3-5A9B-8438-E90E-4168C4F9E36C}"/>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091FF034-1FC5-7DA3-DE85-3BBC3680512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DD511F5E-AD35-63C7-FA76-73AA20FC7E4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44B5CF3-9D7A-DCDF-1C53-EEB5C1A5E9C3}"/>
              </a:ext>
            </a:extLst>
          </p:cNvPr>
          <p:cNvSpPr>
            <a:spLocks noGrp="1"/>
          </p:cNvSpPr>
          <p:nvPr>
            <p:ph type="dt" sz="half" idx="10"/>
          </p:nvPr>
        </p:nvSpPr>
        <p:spPr/>
        <p:txBody>
          <a:bodyPr/>
          <a:lstStyle/>
          <a:p>
            <a:fld id="{C720E63F-C16C-914B-88D7-4147BEF068A6}" type="datetimeFigureOut">
              <a:rPr lang="en-GB" smtClean="0"/>
              <a:t>01/04/2024</a:t>
            </a:fld>
            <a:endParaRPr lang="en-GB"/>
          </a:p>
        </p:txBody>
      </p:sp>
      <p:sp>
        <p:nvSpPr>
          <p:cNvPr id="6" name="Footer Placeholder 5">
            <a:extLst>
              <a:ext uri="{FF2B5EF4-FFF2-40B4-BE49-F238E27FC236}">
                <a16:creationId xmlns:a16="http://schemas.microsoft.com/office/drawing/2014/main" id="{88C84307-502F-4F8E-7D59-9D415996CDD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B8B298D-E0F4-DE91-27C5-4091E767CCF4}"/>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120252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1B5AA-E7DD-CCD0-5F2E-AE16B7DCFBFF}"/>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AD6CAD28-F9DA-58D6-D204-12596D353F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C67B596-983D-5C7B-DC84-42FA0FB21E6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280B5EB5-9916-5EC9-1C2F-A3CF8B8969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C90B8C8-4508-E3EE-9627-D723C411DAF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A7139C38-B16C-0C39-EAD0-445643A46FA7}"/>
              </a:ext>
            </a:extLst>
          </p:cNvPr>
          <p:cNvSpPr>
            <a:spLocks noGrp="1"/>
          </p:cNvSpPr>
          <p:nvPr>
            <p:ph type="dt" sz="half" idx="10"/>
          </p:nvPr>
        </p:nvSpPr>
        <p:spPr/>
        <p:txBody>
          <a:bodyPr/>
          <a:lstStyle/>
          <a:p>
            <a:fld id="{C720E63F-C16C-914B-88D7-4147BEF068A6}" type="datetimeFigureOut">
              <a:rPr lang="en-GB" smtClean="0"/>
              <a:t>01/04/2024</a:t>
            </a:fld>
            <a:endParaRPr lang="en-GB"/>
          </a:p>
        </p:txBody>
      </p:sp>
      <p:sp>
        <p:nvSpPr>
          <p:cNvPr id="8" name="Footer Placeholder 7">
            <a:extLst>
              <a:ext uri="{FF2B5EF4-FFF2-40B4-BE49-F238E27FC236}">
                <a16:creationId xmlns:a16="http://schemas.microsoft.com/office/drawing/2014/main" id="{7F74862A-79A5-F0C5-4ACC-172AFCC9325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42A49A6-7B8B-B37F-AC53-6C2BB4FACB77}"/>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995529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E2F3F-52AE-987B-202F-96295B59965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8D9B9B4C-BE5A-649A-E610-18DB849DF200}"/>
              </a:ext>
            </a:extLst>
          </p:cNvPr>
          <p:cNvSpPr>
            <a:spLocks noGrp="1"/>
          </p:cNvSpPr>
          <p:nvPr>
            <p:ph type="dt" sz="half" idx="10"/>
          </p:nvPr>
        </p:nvSpPr>
        <p:spPr/>
        <p:txBody>
          <a:bodyPr/>
          <a:lstStyle/>
          <a:p>
            <a:fld id="{C720E63F-C16C-914B-88D7-4147BEF068A6}" type="datetimeFigureOut">
              <a:rPr lang="en-GB" smtClean="0"/>
              <a:t>01/04/2024</a:t>
            </a:fld>
            <a:endParaRPr lang="en-GB"/>
          </a:p>
        </p:txBody>
      </p:sp>
      <p:sp>
        <p:nvSpPr>
          <p:cNvPr id="4" name="Footer Placeholder 3">
            <a:extLst>
              <a:ext uri="{FF2B5EF4-FFF2-40B4-BE49-F238E27FC236}">
                <a16:creationId xmlns:a16="http://schemas.microsoft.com/office/drawing/2014/main" id="{6A847BE9-A0BA-A41A-71F6-D95A7CC9264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DBF245D-2D9E-F534-922E-4048D0841E6C}"/>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1710650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F5838B-F8B3-E7DD-9DB7-7F50AA5AC5C1}"/>
              </a:ext>
            </a:extLst>
          </p:cNvPr>
          <p:cNvSpPr>
            <a:spLocks noGrp="1"/>
          </p:cNvSpPr>
          <p:nvPr>
            <p:ph type="dt" sz="half" idx="10"/>
          </p:nvPr>
        </p:nvSpPr>
        <p:spPr/>
        <p:txBody>
          <a:bodyPr/>
          <a:lstStyle/>
          <a:p>
            <a:fld id="{C720E63F-C16C-914B-88D7-4147BEF068A6}" type="datetimeFigureOut">
              <a:rPr lang="en-GB" smtClean="0"/>
              <a:t>01/04/2024</a:t>
            </a:fld>
            <a:endParaRPr lang="en-GB"/>
          </a:p>
        </p:txBody>
      </p:sp>
      <p:sp>
        <p:nvSpPr>
          <p:cNvPr id="3" name="Footer Placeholder 2">
            <a:extLst>
              <a:ext uri="{FF2B5EF4-FFF2-40B4-BE49-F238E27FC236}">
                <a16:creationId xmlns:a16="http://schemas.microsoft.com/office/drawing/2014/main" id="{006A5F74-91E1-3912-6A47-471454DCF5F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B2F569D-C28F-BA2D-CB1C-C2586EE19641}"/>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659716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3895C-0D35-66F0-3831-CB4C652D665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53350506-F0D1-0C59-6788-B8BE256B4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50C33096-8902-EC43-5FDB-A17258AF40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0E655DE-B87C-DE78-0E3D-059A2B6615C7}"/>
              </a:ext>
            </a:extLst>
          </p:cNvPr>
          <p:cNvSpPr>
            <a:spLocks noGrp="1"/>
          </p:cNvSpPr>
          <p:nvPr>
            <p:ph type="dt" sz="half" idx="10"/>
          </p:nvPr>
        </p:nvSpPr>
        <p:spPr/>
        <p:txBody>
          <a:bodyPr/>
          <a:lstStyle/>
          <a:p>
            <a:fld id="{C720E63F-C16C-914B-88D7-4147BEF068A6}" type="datetimeFigureOut">
              <a:rPr lang="en-GB" smtClean="0"/>
              <a:t>01/04/2024</a:t>
            </a:fld>
            <a:endParaRPr lang="en-GB"/>
          </a:p>
        </p:txBody>
      </p:sp>
      <p:sp>
        <p:nvSpPr>
          <p:cNvPr id="6" name="Footer Placeholder 5">
            <a:extLst>
              <a:ext uri="{FF2B5EF4-FFF2-40B4-BE49-F238E27FC236}">
                <a16:creationId xmlns:a16="http://schemas.microsoft.com/office/drawing/2014/main" id="{2F7F9C5C-9AF5-7DD9-782F-D24D9D159FF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58F482B-8892-79E8-0222-3DB4EBA3DF33}"/>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583285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3D1C7-44A5-CA6B-DF26-CE3EB030810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A3942BA4-3DF3-8DAA-333F-9D0FC7BB74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4632AFE-A1EB-E7CF-4C53-6795FAC4B2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F8DD056-0EB6-672F-1B40-5570CE666071}"/>
              </a:ext>
            </a:extLst>
          </p:cNvPr>
          <p:cNvSpPr>
            <a:spLocks noGrp="1"/>
          </p:cNvSpPr>
          <p:nvPr>
            <p:ph type="dt" sz="half" idx="10"/>
          </p:nvPr>
        </p:nvSpPr>
        <p:spPr/>
        <p:txBody>
          <a:bodyPr/>
          <a:lstStyle/>
          <a:p>
            <a:fld id="{C720E63F-C16C-914B-88D7-4147BEF068A6}" type="datetimeFigureOut">
              <a:rPr lang="en-GB" smtClean="0"/>
              <a:t>01/04/2024</a:t>
            </a:fld>
            <a:endParaRPr lang="en-GB"/>
          </a:p>
        </p:txBody>
      </p:sp>
      <p:sp>
        <p:nvSpPr>
          <p:cNvPr id="6" name="Footer Placeholder 5">
            <a:extLst>
              <a:ext uri="{FF2B5EF4-FFF2-40B4-BE49-F238E27FC236}">
                <a16:creationId xmlns:a16="http://schemas.microsoft.com/office/drawing/2014/main" id="{E9C2702C-6C7A-D301-D4E8-E6ED67182C9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87ADDC7-C11A-429F-AE53-33220BD77245}"/>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189319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4F4E75-B185-C198-25D0-E323C2932E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56F47389-D59A-0381-2708-DEC3038296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9E7B4E1-D6F5-CAD1-B3F0-DE697E776C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20E63F-C16C-914B-88D7-4147BEF068A6}" type="datetimeFigureOut">
              <a:rPr lang="en-GB" smtClean="0"/>
              <a:t>01/04/2024</a:t>
            </a:fld>
            <a:endParaRPr lang="en-GB"/>
          </a:p>
        </p:txBody>
      </p:sp>
      <p:sp>
        <p:nvSpPr>
          <p:cNvPr id="5" name="Footer Placeholder 4">
            <a:extLst>
              <a:ext uri="{FF2B5EF4-FFF2-40B4-BE49-F238E27FC236}">
                <a16:creationId xmlns:a16="http://schemas.microsoft.com/office/drawing/2014/main" id="{62AB0582-3A07-9A12-69BE-E96C35E53C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476967D-D7E9-0A2C-FDE7-57824E993A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B1C931-C312-0146-B96F-9707E950E198}" type="slidenum">
              <a:rPr lang="en-GB" smtClean="0"/>
              <a:t>‹#›</a:t>
            </a:fld>
            <a:endParaRPr lang="en-GB"/>
          </a:p>
        </p:txBody>
      </p:sp>
    </p:spTree>
    <p:extLst>
      <p:ext uri="{BB962C8B-B14F-4D97-AF65-F5344CB8AC3E}">
        <p14:creationId xmlns:p14="http://schemas.microsoft.com/office/powerpoint/2010/main" val="23391400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svg"/><Relationship Id="rId7" Type="http://schemas.openxmlformats.org/officeDocument/2006/relationships/image" Target="../media/image5.svg"/><Relationship Id="rId12" Type="http://schemas.openxmlformats.org/officeDocument/2006/relationships/image" Target="../media/image10.png"/><Relationship Id="rId17" Type="http://schemas.openxmlformats.org/officeDocument/2006/relationships/image" Target="../media/image15.sv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png"/><Relationship Id="rId15" Type="http://schemas.openxmlformats.org/officeDocument/2006/relationships/image" Target="../media/image13.svg"/><Relationship Id="rId10" Type="http://schemas.openxmlformats.org/officeDocument/2006/relationships/image" Target="../media/image8.png"/><Relationship Id="rId19" Type="http://schemas.openxmlformats.org/officeDocument/2006/relationships/image" Target="../media/image17.svg"/><Relationship Id="rId4" Type="http://schemas.openxmlformats.org/officeDocument/2006/relationships/image" Target="../media/image2.svg"/><Relationship Id="rId9" Type="http://schemas.openxmlformats.org/officeDocument/2006/relationships/image" Target="../media/image7.sv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1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7.svg"/><Relationship Id="rId12" Type="http://schemas.openxmlformats.org/officeDocument/2006/relationships/image" Target="../media/image12.png"/><Relationship Id="rId17" Type="http://schemas.openxmlformats.org/officeDocument/2006/relationships/image" Target="../media/image17.svg"/><Relationship Id="rId2" Type="http://schemas.openxmlformats.org/officeDocument/2006/relationships/notesSlide" Target="../notesSlides/notesSlide11.xml"/><Relationship Id="rId16" Type="http://schemas.openxmlformats.org/officeDocument/2006/relationships/image" Target="../media/image16.png"/><Relationship Id="rId20"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5" Type="http://schemas.openxmlformats.org/officeDocument/2006/relationships/image" Target="../media/image15.svg"/><Relationship Id="rId10" Type="http://schemas.openxmlformats.org/officeDocument/2006/relationships/image" Target="../media/image10.png"/><Relationship Id="rId19" Type="http://schemas.openxmlformats.org/officeDocument/2006/relationships/image" Target="../media/image19.svg"/><Relationship Id="rId4" Type="http://schemas.openxmlformats.org/officeDocument/2006/relationships/image" Target="../media/image4.png"/><Relationship Id="rId9" Type="http://schemas.openxmlformats.org/officeDocument/2006/relationships/image" Target="../media/image9.svg"/><Relationship Id="rId1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3.svg"/></Relationships>
</file>

<file path=ppt/slides/_rels/slide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21.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9.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5.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8.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29.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6" descr="Woman holding sign">
            <a:extLst>
              <a:ext uri="{FF2B5EF4-FFF2-40B4-BE49-F238E27FC236}">
                <a16:creationId xmlns:a16="http://schemas.microsoft.com/office/drawing/2014/main" id="{0B82C497-D764-E62C-7921-3C89159852A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198171" y="2329368"/>
            <a:ext cx="2423826" cy="4285608"/>
          </a:xfrm>
          <a:prstGeom prst="rect">
            <a:avLst/>
          </a:prstGeom>
        </p:spPr>
      </p:pic>
      <p:sp>
        <p:nvSpPr>
          <p:cNvPr id="17" name="Freeform 16">
            <a:extLst>
              <a:ext uri="{FF2B5EF4-FFF2-40B4-BE49-F238E27FC236}">
                <a16:creationId xmlns:a16="http://schemas.microsoft.com/office/drawing/2014/main" id="{3FCEEA8C-4CC5-E6D9-E2C9-BA5D639E17E4}"/>
              </a:ext>
            </a:extLst>
          </p:cNvPr>
          <p:cNvSpPr/>
          <p:nvPr/>
        </p:nvSpPr>
        <p:spPr>
          <a:xfrm>
            <a:off x="1001242" y="491886"/>
            <a:ext cx="7707309" cy="6366113"/>
          </a:xfrm>
          <a:custGeom>
            <a:avLst/>
            <a:gdLst>
              <a:gd name="connsiteX0" fmla="*/ 0 w 7248292"/>
              <a:gd name="connsiteY0" fmla="*/ 3147382 h 5986972"/>
              <a:gd name="connsiteX1" fmla="*/ 3033132 w 7248292"/>
              <a:gd name="connsiteY1" fmla="*/ 3147382 h 5986972"/>
              <a:gd name="connsiteX2" fmla="*/ 3033132 w 7248292"/>
              <a:gd name="connsiteY2" fmla="*/ 5314927 h 5986972"/>
              <a:gd name="connsiteX3" fmla="*/ 0 w 7248292"/>
              <a:gd name="connsiteY3" fmla="*/ 5314927 h 5986972"/>
              <a:gd name="connsiteX4" fmla="*/ 3122341 w 7248292"/>
              <a:gd name="connsiteY4" fmla="*/ 1573692 h 5986972"/>
              <a:gd name="connsiteX5" fmla="*/ 7248292 w 7248292"/>
              <a:gd name="connsiteY5" fmla="*/ 1573692 h 5986972"/>
              <a:gd name="connsiteX6" fmla="*/ 7248292 w 7248292"/>
              <a:gd name="connsiteY6" fmla="*/ 5986972 h 5986972"/>
              <a:gd name="connsiteX7" fmla="*/ 3122341 w 7248292"/>
              <a:gd name="connsiteY7" fmla="*/ 5986972 h 5986972"/>
              <a:gd name="connsiteX8" fmla="*/ 0 w 7248292"/>
              <a:gd name="connsiteY8" fmla="*/ 0 h 5986972"/>
              <a:gd name="connsiteX9" fmla="*/ 3033132 w 7248292"/>
              <a:gd name="connsiteY9" fmla="*/ 0 h 5986972"/>
              <a:gd name="connsiteX10" fmla="*/ 3033132 w 7248292"/>
              <a:gd name="connsiteY10" fmla="*/ 3033132 h 5986972"/>
              <a:gd name="connsiteX11" fmla="*/ 0 w 7248292"/>
              <a:gd name="connsiteY11" fmla="*/ 3033132 h 598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292" h="5986972">
                <a:moveTo>
                  <a:pt x="0" y="3147382"/>
                </a:moveTo>
                <a:lnTo>
                  <a:pt x="3033132" y="3147382"/>
                </a:lnTo>
                <a:lnTo>
                  <a:pt x="3033132" y="5314927"/>
                </a:lnTo>
                <a:lnTo>
                  <a:pt x="0" y="5314927"/>
                </a:lnTo>
                <a:close/>
                <a:moveTo>
                  <a:pt x="3122341" y="1573692"/>
                </a:moveTo>
                <a:lnTo>
                  <a:pt x="7248292" y="1573692"/>
                </a:lnTo>
                <a:lnTo>
                  <a:pt x="7248292" y="5986972"/>
                </a:lnTo>
                <a:lnTo>
                  <a:pt x="3122341" y="5986972"/>
                </a:lnTo>
                <a:close/>
                <a:moveTo>
                  <a:pt x="0" y="0"/>
                </a:moveTo>
                <a:lnTo>
                  <a:pt x="3033132" y="0"/>
                </a:lnTo>
                <a:lnTo>
                  <a:pt x="3033132" y="3033132"/>
                </a:lnTo>
                <a:lnTo>
                  <a:pt x="0" y="3033132"/>
                </a:lnTo>
                <a:close/>
              </a:path>
            </a:pathLst>
          </a:cu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X" dirty="0"/>
          </a:p>
        </p:txBody>
      </p:sp>
      <p:sp>
        <p:nvSpPr>
          <p:cNvPr id="12" name="TextBox 11">
            <a:extLst>
              <a:ext uri="{FF2B5EF4-FFF2-40B4-BE49-F238E27FC236}">
                <a16:creationId xmlns:a16="http://schemas.microsoft.com/office/drawing/2014/main" id="{86C7DEC0-B76D-B0B9-797E-79130E348507}"/>
              </a:ext>
            </a:extLst>
          </p:cNvPr>
          <p:cNvSpPr txBox="1"/>
          <p:nvPr/>
        </p:nvSpPr>
        <p:spPr>
          <a:xfrm>
            <a:off x="9490946" y="3429000"/>
            <a:ext cx="1905682" cy="861774"/>
          </a:xfrm>
          <a:prstGeom prst="rect">
            <a:avLst/>
          </a:prstGeom>
          <a:noFill/>
        </p:spPr>
        <p:txBody>
          <a:bodyPr wrap="square" lIns="0" tIns="0" rIns="0" bIns="0" rtlCol="0">
            <a:spAutoFit/>
          </a:bodyPr>
          <a:lstStyle/>
          <a:p>
            <a:pPr algn="ctr"/>
            <a:r>
              <a:rPr lang="en-US" sz="1400" dirty="0">
                <a:solidFill>
                  <a:srgbClr val="299D8F"/>
                </a:solidFill>
              </a:rPr>
              <a:t>Sunil </a:t>
            </a:r>
            <a:r>
              <a:rPr lang="en-US" sz="1400" dirty="0" err="1">
                <a:solidFill>
                  <a:srgbClr val="299D8F"/>
                </a:solidFill>
              </a:rPr>
              <a:t>Malhi</a:t>
            </a:r>
            <a:endParaRPr lang="en-US" sz="1400" dirty="0">
              <a:solidFill>
                <a:srgbClr val="299D8F"/>
              </a:solidFill>
            </a:endParaRPr>
          </a:p>
          <a:p>
            <a:pPr algn="ctr"/>
            <a:r>
              <a:rPr lang="en-US" sz="1400" dirty="0">
                <a:solidFill>
                  <a:srgbClr val="299D8F"/>
                </a:solidFill>
              </a:rPr>
              <a:t>Tafadzwa </a:t>
            </a:r>
            <a:r>
              <a:rPr lang="en-US" sz="1400" dirty="0" err="1">
                <a:solidFill>
                  <a:srgbClr val="299D8F"/>
                </a:solidFill>
              </a:rPr>
              <a:t>Fararira</a:t>
            </a:r>
            <a:endParaRPr lang="en-US" sz="1400" dirty="0">
              <a:solidFill>
                <a:srgbClr val="299D8F"/>
              </a:solidFill>
            </a:endParaRPr>
          </a:p>
          <a:p>
            <a:pPr algn="ctr"/>
            <a:r>
              <a:rPr lang="en-US" sz="1400" dirty="0">
                <a:solidFill>
                  <a:srgbClr val="299D8F"/>
                </a:solidFill>
              </a:rPr>
              <a:t>Yuk Hang Hui</a:t>
            </a:r>
          </a:p>
          <a:p>
            <a:pPr algn="ctr"/>
            <a:r>
              <a:rPr lang="en-US" sz="1400" dirty="0">
                <a:solidFill>
                  <a:srgbClr val="299D8F"/>
                </a:solidFill>
              </a:rPr>
              <a:t>Nida Ballinger-Chaudhary</a:t>
            </a:r>
          </a:p>
        </p:txBody>
      </p:sp>
      <p:pic>
        <p:nvPicPr>
          <p:cNvPr id="27" name="Picture 26" descr="Boy wearing cape">
            <a:extLst>
              <a:ext uri="{FF2B5EF4-FFF2-40B4-BE49-F238E27FC236}">
                <a16:creationId xmlns:a16="http://schemas.microsoft.com/office/drawing/2014/main" id="{2391330F-213E-7F6F-3879-96B0BA64E0AD}"/>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rot="742279">
            <a:off x="1352240" y="1978444"/>
            <a:ext cx="3187462" cy="6608672"/>
          </a:xfrm>
          <a:prstGeom prst="rect">
            <a:avLst/>
          </a:prstGeom>
        </p:spPr>
      </p:pic>
      <p:sp>
        <p:nvSpPr>
          <p:cNvPr id="4" name="TextBox 3">
            <a:extLst>
              <a:ext uri="{FF2B5EF4-FFF2-40B4-BE49-F238E27FC236}">
                <a16:creationId xmlns:a16="http://schemas.microsoft.com/office/drawing/2014/main" id="{2A7D0BA5-A103-03E1-7D23-17418EFF5275}"/>
              </a:ext>
            </a:extLst>
          </p:cNvPr>
          <p:cNvSpPr txBox="1"/>
          <p:nvPr/>
        </p:nvSpPr>
        <p:spPr>
          <a:xfrm>
            <a:off x="4335631" y="502019"/>
            <a:ext cx="3125343" cy="461665"/>
          </a:xfrm>
          <a:prstGeom prst="rect">
            <a:avLst/>
          </a:prstGeom>
          <a:solidFill>
            <a:srgbClr val="E86F51"/>
          </a:solidFill>
        </p:spPr>
        <p:txBody>
          <a:bodyPr wrap="none" rtlCol="0">
            <a:spAutoFit/>
          </a:bodyPr>
          <a:lstStyle/>
          <a:p>
            <a:r>
              <a:rPr lang="en-US" sz="2400" dirty="0">
                <a:solidFill>
                  <a:srgbClr val="E9C46A"/>
                </a:solidFill>
                <a:cs typeface="Elephant Pro" panose="020F0502020204030204" pitchFamily="34" charset="0"/>
              </a:rPr>
              <a:t>Joyful Analytics present</a:t>
            </a:r>
            <a:endParaRPr lang="en-MX" sz="2400" dirty="0">
              <a:solidFill>
                <a:srgbClr val="E9C46A"/>
              </a:solidFill>
              <a:cs typeface="Elephant Pro" panose="020F0502020204030204" pitchFamily="34" charset="0"/>
            </a:endParaRPr>
          </a:p>
        </p:txBody>
      </p:sp>
      <p:pic>
        <p:nvPicPr>
          <p:cNvPr id="7" name="Picture 26" descr="Woman wearing shirt with pattern">
            <a:extLst>
              <a:ext uri="{FF2B5EF4-FFF2-40B4-BE49-F238E27FC236}">
                <a16:creationId xmlns:a16="http://schemas.microsoft.com/office/drawing/2014/main" id="{B22739C2-D7EC-44FF-2492-0D0075D62FA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309522" y="1343464"/>
            <a:ext cx="1056009" cy="2364098"/>
          </a:xfrm>
          <a:prstGeom prst="rect">
            <a:avLst/>
          </a:prstGeom>
        </p:spPr>
      </p:pic>
      <p:pic>
        <p:nvPicPr>
          <p:cNvPr id="8" name="Picture 26" descr="Man wearing a hoodie">
            <a:extLst>
              <a:ext uri="{FF2B5EF4-FFF2-40B4-BE49-F238E27FC236}">
                <a16:creationId xmlns:a16="http://schemas.microsoft.com/office/drawing/2014/main" id="{E0ACF71F-6D44-842E-B7C4-266C131860A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493471" y="4460079"/>
            <a:ext cx="1969550" cy="2652068"/>
          </a:xfrm>
          <a:prstGeom prst="rect">
            <a:avLst/>
          </a:prstGeom>
        </p:spPr>
      </p:pic>
      <p:pic>
        <p:nvPicPr>
          <p:cNvPr id="10" name="Picture 26" descr="Man wearing shirt with pattern">
            <a:extLst>
              <a:ext uri="{FF2B5EF4-FFF2-40B4-BE49-F238E27FC236}">
                <a16:creationId xmlns:a16="http://schemas.microsoft.com/office/drawing/2014/main" id="{34ACD46E-8190-D725-7F3D-4D40155311CE}"/>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733828" y="3556762"/>
            <a:ext cx="973452" cy="2364098"/>
          </a:xfrm>
          <a:prstGeom prst="rect">
            <a:avLst/>
          </a:prstGeom>
        </p:spPr>
      </p:pic>
      <p:pic>
        <p:nvPicPr>
          <p:cNvPr id="6" name="Picture 26" descr="Woman taking a photo">
            <a:extLst>
              <a:ext uri="{FF2B5EF4-FFF2-40B4-BE49-F238E27FC236}">
                <a16:creationId xmlns:a16="http://schemas.microsoft.com/office/drawing/2014/main" id="{EC1F1447-4EB0-FEBD-7A02-853D115E02AC}"/>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6650099" y="4639808"/>
            <a:ext cx="1947243" cy="2498675"/>
          </a:xfrm>
          <a:prstGeom prst="rect">
            <a:avLst/>
          </a:prstGeom>
        </p:spPr>
      </p:pic>
      <p:pic>
        <p:nvPicPr>
          <p:cNvPr id="15" name="Picture 26" descr="Person wearing a mask">
            <a:extLst>
              <a:ext uri="{FF2B5EF4-FFF2-40B4-BE49-F238E27FC236}">
                <a16:creationId xmlns:a16="http://schemas.microsoft.com/office/drawing/2014/main" id="{88C56E4C-3E7D-D5EC-065E-DD4D185CEC29}"/>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rot="16200000">
            <a:off x="3268018" y="865103"/>
            <a:ext cx="782897" cy="1194115"/>
          </a:xfrm>
          <a:prstGeom prst="rect">
            <a:avLst/>
          </a:prstGeom>
        </p:spPr>
      </p:pic>
      <p:pic>
        <p:nvPicPr>
          <p:cNvPr id="16" name="Picture 26" descr="Woman with afro hair">
            <a:extLst>
              <a:ext uri="{FF2B5EF4-FFF2-40B4-BE49-F238E27FC236}">
                <a16:creationId xmlns:a16="http://schemas.microsoft.com/office/drawing/2014/main" id="{55F2027E-EE49-0FF2-9DEE-2CB59B092B55}"/>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6361046" y="2290287"/>
            <a:ext cx="620319" cy="2038191"/>
          </a:xfrm>
          <a:prstGeom prst="rect">
            <a:avLst/>
          </a:prstGeom>
        </p:spPr>
      </p:pic>
      <p:pic>
        <p:nvPicPr>
          <p:cNvPr id="14" name="Picture 26" descr="A waving man">
            <a:extLst>
              <a:ext uri="{FF2B5EF4-FFF2-40B4-BE49-F238E27FC236}">
                <a16:creationId xmlns:a16="http://schemas.microsoft.com/office/drawing/2014/main" id="{AADB9EA9-F625-C990-5CDC-87C31A2048FC}"/>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6784605" y="2329368"/>
            <a:ext cx="662412" cy="2038191"/>
          </a:xfrm>
          <a:prstGeom prst="rect">
            <a:avLst/>
          </a:prstGeom>
        </p:spPr>
      </p:pic>
      <p:sp>
        <p:nvSpPr>
          <p:cNvPr id="18" name="Rectangle 17">
            <a:extLst>
              <a:ext uri="{FF2B5EF4-FFF2-40B4-BE49-F238E27FC236}">
                <a16:creationId xmlns:a16="http://schemas.microsoft.com/office/drawing/2014/main" id="{7BCEB081-F04D-EE90-5593-6ACFCDB30B7F}"/>
              </a:ext>
            </a:extLst>
          </p:cNvPr>
          <p:cNvSpPr/>
          <p:nvPr/>
        </p:nvSpPr>
        <p:spPr>
          <a:xfrm>
            <a:off x="4323003" y="1051099"/>
            <a:ext cx="7620758" cy="1015663"/>
          </a:xfrm>
          <a:prstGeom prst="rect">
            <a:avLst/>
          </a:prstGeom>
          <a:solidFill>
            <a:srgbClr val="E9C46A"/>
          </a:solidFill>
        </p:spPr>
        <p:txBody>
          <a:bodyPr wrap="square" lIns="91440" tIns="45720" rIns="91440" bIns="45720">
            <a:spAutoFit/>
          </a:bodyPr>
          <a:lstStyle/>
          <a:p>
            <a:pPr algn="ctr"/>
            <a:r>
              <a:rPr lang="en-GB" sz="6000" b="1" cap="none" spc="0" dirty="0">
                <a:ln w="6600">
                  <a:solidFill>
                    <a:schemeClr val="accent2"/>
                  </a:solidFill>
                  <a:prstDash val="solid"/>
                </a:ln>
                <a:solidFill>
                  <a:srgbClr val="FFFFFF"/>
                </a:solidFill>
                <a:effectLst>
                  <a:outerShdw dist="38100" dir="2700000" algn="tl" rotWithShape="0">
                    <a:schemeClr val="accent2"/>
                  </a:outerShdw>
                </a:effectLst>
              </a:rPr>
              <a:t>The Happiness Project</a:t>
            </a:r>
          </a:p>
        </p:txBody>
      </p:sp>
    </p:spTree>
    <p:extLst>
      <p:ext uri="{BB962C8B-B14F-4D97-AF65-F5344CB8AC3E}">
        <p14:creationId xmlns:p14="http://schemas.microsoft.com/office/powerpoint/2010/main" val="289438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27"/>
                                        </p:tgtEl>
                                        <p:attrNameLst>
                                          <p:attrName>r</p:attrName>
                                        </p:attrNameLst>
                                      </p:cBhvr>
                                    </p:animRot>
                                  </p:childTnLst>
                                </p:cTn>
                              </p:par>
                              <p:par>
                                <p:cTn id="7" presetID="8" presetClass="emph" presetSubtype="0" repeatCount="indefinite" accel="50000" decel="50000" autoRev="1" fill="hold" nodeType="withEffect">
                                  <p:stCondLst>
                                    <p:cond delay="0"/>
                                  </p:stCondLst>
                                  <p:childTnLst>
                                    <p:animRot by="600000">
                                      <p:cBhvr>
                                        <p:cTn id="8" dur="2000" fill="hold"/>
                                        <p:tgtEl>
                                          <p:spTgt spid="6"/>
                                        </p:tgtEl>
                                        <p:attrNameLst>
                                          <p:attrName>r</p:attrName>
                                        </p:attrNameLst>
                                      </p:cBhvr>
                                    </p:animRot>
                                  </p:childTnLst>
                                </p:cTn>
                              </p:par>
                              <p:par>
                                <p:cTn id="9" presetID="8" presetClass="emph" presetSubtype="0" repeatCount="indefinite" accel="50000" decel="50000" autoRev="1" fill="hold" nodeType="withEffect">
                                  <p:stCondLst>
                                    <p:cond delay="0"/>
                                  </p:stCondLst>
                                  <p:childTnLst>
                                    <p:animRot by="600000">
                                      <p:cBhvr>
                                        <p:cTn id="10" dur="2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D9651-250F-E450-215E-557D31A6707B}"/>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BE98B9F2-AA84-C6C9-3AD7-C0A3F3B9F109}"/>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188221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6">
            <a:extLst>
              <a:ext uri="{FF2B5EF4-FFF2-40B4-BE49-F238E27FC236}">
                <a16:creationId xmlns:a16="http://schemas.microsoft.com/office/drawing/2014/main" id="{3FCEEA8C-4CC5-E6D9-E2C9-BA5D639E17E4}"/>
              </a:ext>
            </a:extLst>
          </p:cNvPr>
          <p:cNvSpPr/>
          <p:nvPr/>
        </p:nvSpPr>
        <p:spPr>
          <a:xfrm>
            <a:off x="1001242" y="491886"/>
            <a:ext cx="7707309" cy="6366113"/>
          </a:xfrm>
          <a:custGeom>
            <a:avLst/>
            <a:gdLst>
              <a:gd name="connsiteX0" fmla="*/ 0 w 7248292"/>
              <a:gd name="connsiteY0" fmla="*/ 3147382 h 5986972"/>
              <a:gd name="connsiteX1" fmla="*/ 3033132 w 7248292"/>
              <a:gd name="connsiteY1" fmla="*/ 3147382 h 5986972"/>
              <a:gd name="connsiteX2" fmla="*/ 3033132 w 7248292"/>
              <a:gd name="connsiteY2" fmla="*/ 5314927 h 5986972"/>
              <a:gd name="connsiteX3" fmla="*/ 0 w 7248292"/>
              <a:gd name="connsiteY3" fmla="*/ 5314927 h 5986972"/>
              <a:gd name="connsiteX4" fmla="*/ 3122341 w 7248292"/>
              <a:gd name="connsiteY4" fmla="*/ 1573692 h 5986972"/>
              <a:gd name="connsiteX5" fmla="*/ 7248292 w 7248292"/>
              <a:gd name="connsiteY5" fmla="*/ 1573692 h 5986972"/>
              <a:gd name="connsiteX6" fmla="*/ 7248292 w 7248292"/>
              <a:gd name="connsiteY6" fmla="*/ 5986972 h 5986972"/>
              <a:gd name="connsiteX7" fmla="*/ 3122341 w 7248292"/>
              <a:gd name="connsiteY7" fmla="*/ 5986972 h 5986972"/>
              <a:gd name="connsiteX8" fmla="*/ 0 w 7248292"/>
              <a:gd name="connsiteY8" fmla="*/ 0 h 5986972"/>
              <a:gd name="connsiteX9" fmla="*/ 3033132 w 7248292"/>
              <a:gd name="connsiteY9" fmla="*/ 0 h 5986972"/>
              <a:gd name="connsiteX10" fmla="*/ 3033132 w 7248292"/>
              <a:gd name="connsiteY10" fmla="*/ 3033132 h 5986972"/>
              <a:gd name="connsiteX11" fmla="*/ 0 w 7248292"/>
              <a:gd name="connsiteY11" fmla="*/ 3033132 h 598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292" h="5986972">
                <a:moveTo>
                  <a:pt x="0" y="3147382"/>
                </a:moveTo>
                <a:lnTo>
                  <a:pt x="3033132" y="3147382"/>
                </a:lnTo>
                <a:lnTo>
                  <a:pt x="3033132" y="5314927"/>
                </a:lnTo>
                <a:lnTo>
                  <a:pt x="0" y="5314927"/>
                </a:lnTo>
                <a:close/>
                <a:moveTo>
                  <a:pt x="3122341" y="1573692"/>
                </a:moveTo>
                <a:lnTo>
                  <a:pt x="7248292" y="1573692"/>
                </a:lnTo>
                <a:lnTo>
                  <a:pt x="7248292" y="5986972"/>
                </a:lnTo>
                <a:lnTo>
                  <a:pt x="3122341" y="5986972"/>
                </a:lnTo>
                <a:close/>
                <a:moveTo>
                  <a:pt x="0" y="0"/>
                </a:moveTo>
                <a:lnTo>
                  <a:pt x="3033132" y="0"/>
                </a:lnTo>
                <a:lnTo>
                  <a:pt x="3033132" y="3033132"/>
                </a:lnTo>
                <a:lnTo>
                  <a:pt x="0" y="3033132"/>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X" dirty="0"/>
          </a:p>
        </p:txBody>
      </p:sp>
      <p:pic>
        <p:nvPicPr>
          <p:cNvPr id="27" name="Picture 26" descr="Boy wearing cape">
            <a:extLst>
              <a:ext uri="{FF2B5EF4-FFF2-40B4-BE49-F238E27FC236}">
                <a16:creationId xmlns:a16="http://schemas.microsoft.com/office/drawing/2014/main" id="{2391330F-213E-7F6F-3879-96B0BA64E0AD}"/>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742279">
            <a:off x="1352240" y="1978444"/>
            <a:ext cx="3187462" cy="6608672"/>
          </a:xfrm>
          <a:prstGeom prst="rect">
            <a:avLst/>
          </a:prstGeom>
        </p:spPr>
      </p:pic>
      <p:sp>
        <p:nvSpPr>
          <p:cNvPr id="4" name="TextBox 3">
            <a:extLst>
              <a:ext uri="{FF2B5EF4-FFF2-40B4-BE49-F238E27FC236}">
                <a16:creationId xmlns:a16="http://schemas.microsoft.com/office/drawing/2014/main" id="{2A7D0BA5-A103-03E1-7D23-17418EFF5275}"/>
              </a:ext>
            </a:extLst>
          </p:cNvPr>
          <p:cNvSpPr txBox="1"/>
          <p:nvPr/>
        </p:nvSpPr>
        <p:spPr>
          <a:xfrm>
            <a:off x="4335631" y="502019"/>
            <a:ext cx="6993325" cy="461665"/>
          </a:xfrm>
          <a:prstGeom prst="rect">
            <a:avLst/>
          </a:prstGeom>
          <a:solidFill>
            <a:srgbClr val="E86F51"/>
          </a:solidFill>
        </p:spPr>
        <p:txBody>
          <a:bodyPr wrap="none" rtlCol="0">
            <a:spAutoFit/>
          </a:bodyPr>
          <a:lstStyle/>
          <a:p>
            <a:r>
              <a:rPr lang="en-US" sz="2400" dirty="0">
                <a:solidFill>
                  <a:srgbClr val="E9C46A"/>
                </a:solidFill>
                <a:cs typeface="Elephant Pro" panose="020F0502020204030204" pitchFamily="34" charset="0"/>
              </a:rPr>
              <a:t>Will our model classify you as ‘Happy’ or ‘Not Happy’?</a:t>
            </a:r>
            <a:endParaRPr lang="en-MX" sz="2400" dirty="0">
              <a:solidFill>
                <a:srgbClr val="E9C46A"/>
              </a:solidFill>
              <a:cs typeface="Elephant Pro" panose="020F0502020204030204" pitchFamily="34" charset="0"/>
            </a:endParaRPr>
          </a:p>
        </p:txBody>
      </p:sp>
      <p:pic>
        <p:nvPicPr>
          <p:cNvPr id="7" name="Picture 26" descr="Woman wearing shirt with pattern">
            <a:extLst>
              <a:ext uri="{FF2B5EF4-FFF2-40B4-BE49-F238E27FC236}">
                <a16:creationId xmlns:a16="http://schemas.microsoft.com/office/drawing/2014/main" id="{B22739C2-D7EC-44FF-2492-0D0075D62FA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309522" y="1343464"/>
            <a:ext cx="1056009" cy="2364098"/>
          </a:xfrm>
          <a:prstGeom prst="rect">
            <a:avLst/>
          </a:prstGeom>
        </p:spPr>
      </p:pic>
      <p:pic>
        <p:nvPicPr>
          <p:cNvPr id="8" name="Picture 26" descr="Man wearing a hoodie">
            <a:extLst>
              <a:ext uri="{FF2B5EF4-FFF2-40B4-BE49-F238E27FC236}">
                <a16:creationId xmlns:a16="http://schemas.microsoft.com/office/drawing/2014/main" id="{E0ACF71F-6D44-842E-B7C4-266C131860A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5493471" y="4460079"/>
            <a:ext cx="1969550" cy="2652068"/>
          </a:xfrm>
          <a:prstGeom prst="rect">
            <a:avLst/>
          </a:prstGeom>
        </p:spPr>
      </p:pic>
      <p:pic>
        <p:nvPicPr>
          <p:cNvPr id="10" name="Picture 26" descr="Man wearing shirt with pattern">
            <a:extLst>
              <a:ext uri="{FF2B5EF4-FFF2-40B4-BE49-F238E27FC236}">
                <a16:creationId xmlns:a16="http://schemas.microsoft.com/office/drawing/2014/main" id="{34ACD46E-8190-D725-7F3D-4D40155311C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4733828" y="3556762"/>
            <a:ext cx="973452" cy="2364098"/>
          </a:xfrm>
          <a:prstGeom prst="rect">
            <a:avLst/>
          </a:prstGeom>
        </p:spPr>
      </p:pic>
      <p:pic>
        <p:nvPicPr>
          <p:cNvPr id="6" name="Picture 26" descr="Woman taking a photo">
            <a:extLst>
              <a:ext uri="{FF2B5EF4-FFF2-40B4-BE49-F238E27FC236}">
                <a16:creationId xmlns:a16="http://schemas.microsoft.com/office/drawing/2014/main" id="{EC1F1447-4EB0-FEBD-7A02-853D115E02AC}"/>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6650099" y="4639808"/>
            <a:ext cx="1947243" cy="2498675"/>
          </a:xfrm>
          <a:prstGeom prst="rect">
            <a:avLst/>
          </a:prstGeom>
        </p:spPr>
      </p:pic>
      <p:pic>
        <p:nvPicPr>
          <p:cNvPr id="15" name="Picture 26" descr="Person wearing a mask">
            <a:extLst>
              <a:ext uri="{FF2B5EF4-FFF2-40B4-BE49-F238E27FC236}">
                <a16:creationId xmlns:a16="http://schemas.microsoft.com/office/drawing/2014/main" id="{88C56E4C-3E7D-D5EC-065E-DD4D185CEC29}"/>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rot="16200000">
            <a:off x="3268018" y="865103"/>
            <a:ext cx="782897" cy="1194115"/>
          </a:xfrm>
          <a:prstGeom prst="rect">
            <a:avLst/>
          </a:prstGeom>
        </p:spPr>
      </p:pic>
      <p:pic>
        <p:nvPicPr>
          <p:cNvPr id="16" name="Picture 26" descr="Woman with afro hair">
            <a:extLst>
              <a:ext uri="{FF2B5EF4-FFF2-40B4-BE49-F238E27FC236}">
                <a16:creationId xmlns:a16="http://schemas.microsoft.com/office/drawing/2014/main" id="{55F2027E-EE49-0FF2-9DEE-2CB59B092B55}"/>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6361046" y="2290287"/>
            <a:ext cx="620319" cy="2038191"/>
          </a:xfrm>
          <a:prstGeom prst="rect">
            <a:avLst/>
          </a:prstGeom>
        </p:spPr>
      </p:pic>
      <p:pic>
        <p:nvPicPr>
          <p:cNvPr id="14" name="Picture 26" descr="A waving man">
            <a:extLst>
              <a:ext uri="{FF2B5EF4-FFF2-40B4-BE49-F238E27FC236}">
                <a16:creationId xmlns:a16="http://schemas.microsoft.com/office/drawing/2014/main" id="{AADB9EA9-F625-C990-5CDC-87C31A2048FC}"/>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6784605" y="2329368"/>
            <a:ext cx="662412" cy="2038191"/>
          </a:xfrm>
          <a:prstGeom prst="rect">
            <a:avLst/>
          </a:prstGeom>
        </p:spPr>
      </p:pic>
      <p:sp>
        <p:nvSpPr>
          <p:cNvPr id="18" name="Rectangle 17">
            <a:extLst>
              <a:ext uri="{FF2B5EF4-FFF2-40B4-BE49-F238E27FC236}">
                <a16:creationId xmlns:a16="http://schemas.microsoft.com/office/drawing/2014/main" id="{7BCEB081-F04D-EE90-5593-6ACFCDB30B7F}"/>
              </a:ext>
            </a:extLst>
          </p:cNvPr>
          <p:cNvSpPr/>
          <p:nvPr/>
        </p:nvSpPr>
        <p:spPr>
          <a:xfrm>
            <a:off x="4323003" y="1051099"/>
            <a:ext cx="7620758" cy="1015663"/>
          </a:xfrm>
          <a:prstGeom prst="rect">
            <a:avLst/>
          </a:prstGeom>
          <a:solidFill>
            <a:srgbClr val="E9C46A"/>
          </a:solidFill>
        </p:spPr>
        <p:txBody>
          <a:bodyPr wrap="square" lIns="91440" tIns="45720" rIns="91440" bIns="45720">
            <a:spAutoFit/>
          </a:bodyPr>
          <a:lstStyle/>
          <a:p>
            <a:pPr algn="ctr"/>
            <a:r>
              <a:rPr lang="en-GB" sz="6000" b="1" cap="none" spc="0" dirty="0">
                <a:ln w="6600">
                  <a:solidFill>
                    <a:schemeClr val="accent2"/>
                  </a:solidFill>
                  <a:prstDash val="solid"/>
                </a:ln>
                <a:solidFill>
                  <a:srgbClr val="FFFFFF"/>
                </a:solidFill>
                <a:effectLst>
                  <a:outerShdw dist="38100" dir="2700000" algn="tl" rotWithShape="0">
                    <a:schemeClr val="accent2"/>
                  </a:outerShdw>
                </a:effectLst>
              </a:rPr>
              <a:t>Find </a:t>
            </a:r>
            <a:r>
              <a:rPr lang="en-GB" sz="6000" b="1" dirty="0">
                <a:ln w="6600">
                  <a:solidFill>
                    <a:schemeClr val="accent2"/>
                  </a:solidFill>
                  <a:prstDash val="solid"/>
                </a:ln>
                <a:solidFill>
                  <a:srgbClr val="FFFFFF"/>
                </a:solidFill>
                <a:effectLst>
                  <a:outerShdw dist="38100" dir="2700000" algn="tl" rotWithShape="0">
                    <a:schemeClr val="accent2"/>
                  </a:outerShdw>
                </a:effectLst>
              </a:rPr>
              <a:t>Out For Yourself</a:t>
            </a:r>
            <a:endParaRPr lang="en-GB" sz="60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2" name="Picture 1">
            <a:extLst>
              <a:ext uri="{FF2B5EF4-FFF2-40B4-BE49-F238E27FC236}">
                <a16:creationId xmlns:a16="http://schemas.microsoft.com/office/drawing/2014/main" id="{A3D94FA7-7B1E-D4E2-4F52-637EDC9385AD}"/>
              </a:ext>
            </a:extLst>
          </p:cNvPr>
          <p:cNvPicPr>
            <a:picLocks noChangeAspect="1"/>
          </p:cNvPicPr>
          <p:nvPr/>
        </p:nvPicPr>
        <p:blipFill>
          <a:blip r:embed="rId20"/>
          <a:stretch>
            <a:fillRect/>
          </a:stretch>
        </p:blipFill>
        <p:spPr>
          <a:xfrm>
            <a:off x="8991385" y="2759008"/>
            <a:ext cx="2857500" cy="2857500"/>
          </a:xfrm>
          <a:prstGeom prst="rect">
            <a:avLst/>
          </a:prstGeom>
        </p:spPr>
      </p:pic>
    </p:spTree>
    <p:extLst>
      <p:ext uri="{BB962C8B-B14F-4D97-AF65-F5344CB8AC3E}">
        <p14:creationId xmlns:p14="http://schemas.microsoft.com/office/powerpoint/2010/main" val="584620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27"/>
                                        </p:tgtEl>
                                        <p:attrNameLst>
                                          <p:attrName>r</p:attrName>
                                        </p:attrNameLst>
                                      </p:cBhvr>
                                    </p:animRot>
                                  </p:childTnLst>
                                </p:cTn>
                              </p:par>
                              <p:par>
                                <p:cTn id="7" presetID="8" presetClass="emph" presetSubtype="0" repeatCount="indefinite" accel="50000" decel="50000" autoRev="1" fill="hold" nodeType="withEffect">
                                  <p:stCondLst>
                                    <p:cond delay="0"/>
                                  </p:stCondLst>
                                  <p:childTnLst>
                                    <p:animRot by="600000">
                                      <p:cBhvr>
                                        <p:cTn id="8" dur="2000" fill="hold"/>
                                        <p:tgtEl>
                                          <p:spTgt spid="6"/>
                                        </p:tgtEl>
                                        <p:attrNameLst>
                                          <p:attrName>r</p:attrName>
                                        </p:attrNameLst>
                                      </p:cBhvr>
                                    </p:animRot>
                                  </p:childTnLst>
                                </p:cTn>
                              </p:par>
                              <p:par>
                                <p:cTn id="9" presetID="8" presetClass="emph" presetSubtype="0" repeatCount="indefinite" accel="50000" decel="50000" autoRev="1" fill="hold" nodeType="withEffect">
                                  <p:stCondLst>
                                    <p:cond delay="0"/>
                                  </p:stCondLst>
                                  <p:childTnLst>
                                    <p:animRot by="600000">
                                      <p:cBhvr>
                                        <p:cTn id="10" dur="2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6C7DEC0-B76D-B0B9-797E-79130E348507}"/>
              </a:ext>
            </a:extLst>
          </p:cNvPr>
          <p:cNvSpPr txBox="1"/>
          <p:nvPr/>
        </p:nvSpPr>
        <p:spPr>
          <a:xfrm>
            <a:off x="7848033" y="1997034"/>
            <a:ext cx="3790950" cy="1938992"/>
          </a:xfrm>
          <a:prstGeom prst="rect">
            <a:avLst/>
          </a:prstGeom>
          <a:noFill/>
        </p:spPr>
        <p:txBody>
          <a:bodyPr wrap="square" lIns="0" tIns="0" rIns="0" bIns="0" rtlCol="0">
            <a:spAutoFit/>
          </a:bodyPr>
          <a:lstStyle/>
          <a:p>
            <a:pPr algn="ctr"/>
            <a:r>
              <a:rPr lang="en-US" dirty="0">
                <a:solidFill>
                  <a:srgbClr val="299D8F"/>
                </a:solidFill>
              </a:rPr>
              <a:t>Utilizing data to predict happiness levels</a:t>
            </a:r>
          </a:p>
          <a:p>
            <a:pPr algn="ctr"/>
            <a:endParaRPr lang="en-US" dirty="0">
              <a:solidFill>
                <a:srgbClr val="299D8F"/>
              </a:solidFill>
            </a:endParaRPr>
          </a:p>
          <a:p>
            <a:pPr algn="ctr"/>
            <a:r>
              <a:rPr lang="en-US" dirty="0">
                <a:solidFill>
                  <a:srgbClr val="264653"/>
                </a:solidFill>
              </a:rPr>
              <a:t>Insight into factors that contribute to well-being</a:t>
            </a:r>
          </a:p>
          <a:p>
            <a:pPr algn="ctr"/>
            <a:endParaRPr lang="en-US" dirty="0">
              <a:solidFill>
                <a:srgbClr val="299D8F"/>
              </a:solidFill>
            </a:endParaRPr>
          </a:p>
          <a:p>
            <a:pPr algn="ctr"/>
            <a:r>
              <a:rPr lang="en-US" dirty="0">
                <a:solidFill>
                  <a:srgbClr val="299D8F"/>
                </a:solidFill>
              </a:rPr>
              <a:t> Enhancing awareness and personal growth</a:t>
            </a:r>
          </a:p>
        </p:txBody>
      </p:sp>
      <p:sp>
        <p:nvSpPr>
          <p:cNvPr id="2" name="Rectangle 1">
            <a:extLst>
              <a:ext uri="{FF2B5EF4-FFF2-40B4-BE49-F238E27FC236}">
                <a16:creationId xmlns:a16="http://schemas.microsoft.com/office/drawing/2014/main" id="{0D1EACD4-8532-500B-089F-FEE19AA0D150}"/>
              </a:ext>
            </a:extLst>
          </p:cNvPr>
          <p:cNvSpPr/>
          <p:nvPr/>
        </p:nvSpPr>
        <p:spPr>
          <a:xfrm>
            <a:off x="5558415" y="242609"/>
            <a:ext cx="6494155"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Unlocking Happiness</a:t>
            </a:r>
          </a:p>
        </p:txBody>
      </p:sp>
      <p:sp>
        <p:nvSpPr>
          <p:cNvPr id="5" name="TextBox 4">
            <a:extLst>
              <a:ext uri="{FF2B5EF4-FFF2-40B4-BE49-F238E27FC236}">
                <a16:creationId xmlns:a16="http://schemas.microsoft.com/office/drawing/2014/main" id="{A2C1942F-FA32-13EA-0CB0-59CF24D69BA1}"/>
              </a:ext>
            </a:extLst>
          </p:cNvPr>
          <p:cNvSpPr txBox="1"/>
          <p:nvPr/>
        </p:nvSpPr>
        <p:spPr>
          <a:xfrm>
            <a:off x="6944633" y="1238355"/>
            <a:ext cx="5107937" cy="400110"/>
          </a:xfrm>
          <a:prstGeom prst="rect">
            <a:avLst/>
          </a:prstGeom>
          <a:solidFill>
            <a:srgbClr val="E86F51"/>
          </a:solidFill>
        </p:spPr>
        <p:txBody>
          <a:bodyPr wrap="none" rtlCol="0">
            <a:spAutoFit/>
          </a:bodyPr>
          <a:lstStyle/>
          <a:p>
            <a:r>
              <a:rPr lang="en-US" sz="2000" dirty="0">
                <a:solidFill>
                  <a:srgbClr val="E9C46A"/>
                </a:solidFill>
              </a:rPr>
              <a:t>Understanding What Influences Our Well-being</a:t>
            </a:r>
            <a:endParaRPr lang="en-GB" sz="2000" dirty="0">
              <a:solidFill>
                <a:srgbClr val="E9C46A"/>
              </a:solidFill>
            </a:endParaRPr>
          </a:p>
        </p:txBody>
      </p:sp>
      <p:pic>
        <p:nvPicPr>
          <p:cNvPr id="9" name="Picture 26" descr="Woman taking a photo">
            <a:extLst>
              <a:ext uri="{FF2B5EF4-FFF2-40B4-BE49-F238E27FC236}">
                <a16:creationId xmlns:a16="http://schemas.microsoft.com/office/drawing/2014/main" id="{3E648A1A-6911-4F5F-4C67-62856B4A65A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593834" y="4245345"/>
            <a:ext cx="2299348" cy="2950491"/>
          </a:xfrm>
          <a:prstGeom prst="rect">
            <a:avLst/>
          </a:prstGeom>
        </p:spPr>
      </p:pic>
      <p:pic>
        <p:nvPicPr>
          <p:cNvPr id="19" name="Picture 18" descr="A screenshot of a computer screen&#10;&#10;Description automatically generated">
            <a:extLst>
              <a:ext uri="{FF2B5EF4-FFF2-40B4-BE49-F238E27FC236}">
                <a16:creationId xmlns:a16="http://schemas.microsoft.com/office/drawing/2014/main" id="{C80C6037-525E-96A1-58D2-6B9738B5CF3E}"/>
              </a:ext>
            </a:extLst>
          </p:cNvPr>
          <p:cNvPicPr>
            <a:picLocks noChangeAspect="1"/>
          </p:cNvPicPr>
          <p:nvPr/>
        </p:nvPicPr>
        <p:blipFill>
          <a:blip r:embed="rId5"/>
          <a:stretch>
            <a:fillRect/>
          </a:stretch>
        </p:blipFill>
        <p:spPr>
          <a:xfrm>
            <a:off x="199588" y="1823680"/>
            <a:ext cx="7034471" cy="4652469"/>
          </a:xfrm>
          <a:prstGeom prst="rect">
            <a:avLst/>
          </a:prstGeom>
        </p:spPr>
      </p:pic>
    </p:spTree>
    <p:extLst>
      <p:ext uri="{BB962C8B-B14F-4D97-AF65-F5344CB8AC3E}">
        <p14:creationId xmlns:p14="http://schemas.microsoft.com/office/powerpoint/2010/main" val="3252866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4D7D3B-7B9B-AC95-34B5-B49A2FF2C289}"/>
              </a:ext>
            </a:extLst>
          </p:cNvPr>
          <p:cNvSpPr/>
          <p:nvPr/>
        </p:nvSpPr>
        <p:spPr>
          <a:xfrm>
            <a:off x="262515" y="318809"/>
            <a:ext cx="8729085"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Exploring the Data Landscape</a:t>
            </a:r>
          </a:p>
        </p:txBody>
      </p:sp>
      <p:sp>
        <p:nvSpPr>
          <p:cNvPr id="5" name="TextBox 4">
            <a:extLst>
              <a:ext uri="{FF2B5EF4-FFF2-40B4-BE49-F238E27FC236}">
                <a16:creationId xmlns:a16="http://schemas.microsoft.com/office/drawing/2014/main" id="{D7C886FA-6FD7-10CF-43A1-858ADC300AA3}"/>
              </a:ext>
            </a:extLst>
          </p:cNvPr>
          <p:cNvSpPr txBox="1"/>
          <p:nvPr/>
        </p:nvSpPr>
        <p:spPr>
          <a:xfrm>
            <a:off x="262515" y="1298731"/>
            <a:ext cx="2871171" cy="400110"/>
          </a:xfrm>
          <a:prstGeom prst="rect">
            <a:avLst/>
          </a:prstGeom>
          <a:solidFill>
            <a:srgbClr val="E86F51"/>
          </a:solidFill>
        </p:spPr>
        <p:txBody>
          <a:bodyPr wrap="none" rtlCol="0">
            <a:spAutoFit/>
          </a:bodyPr>
          <a:lstStyle/>
          <a:p>
            <a:r>
              <a:rPr lang="en-US" sz="2000" dirty="0">
                <a:solidFill>
                  <a:srgbClr val="E9C46A"/>
                </a:solidFill>
              </a:rPr>
              <a:t>Dataset and Key Variables</a:t>
            </a:r>
            <a:endParaRPr lang="en-GB" sz="2000" dirty="0">
              <a:solidFill>
                <a:srgbClr val="E9C46A"/>
              </a:solidFill>
            </a:endParaRPr>
          </a:p>
        </p:txBody>
      </p:sp>
      <p:pic>
        <p:nvPicPr>
          <p:cNvPr id="7" name="Picture 6" descr="A screenshot of a notebook&#10;&#10;Description automatically generated">
            <a:extLst>
              <a:ext uri="{FF2B5EF4-FFF2-40B4-BE49-F238E27FC236}">
                <a16:creationId xmlns:a16="http://schemas.microsoft.com/office/drawing/2014/main" id="{DF6E3128-3C3D-57BD-67D2-236783B453EA}"/>
              </a:ext>
            </a:extLst>
          </p:cNvPr>
          <p:cNvPicPr>
            <a:picLocks noChangeAspect="1"/>
          </p:cNvPicPr>
          <p:nvPr/>
        </p:nvPicPr>
        <p:blipFill>
          <a:blip r:embed="rId3"/>
          <a:stretch>
            <a:fillRect/>
          </a:stretch>
        </p:blipFill>
        <p:spPr>
          <a:xfrm>
            <a:off x="183552" y="2842608"/>
            <a:ext cx="5912448" cy="1873250"/>
          </a:xfrm>
          <a:prstGeom prst="rect">
            <a:avLst/>
          </a:prstGeom>
        </p:spPr>
      </p:pic>
      <p:pic>
        <p:nvPicPr>
          <p:cNvPr id="9" name="Picture 8" descr="A blue text on a white background&#10;&#10;Description automatically generated">
            <a:extLst>
              <a:ext uri="{FF2B5EF4-FFF2-40B4-BE49-F238E27FC236}">
                <a16:creationId xmlns:a16="http://schemas.microsoft.com/office/drawing/2014/main" id="{B34419B9-2E7F-89E2-42A1-CCAB6BCAC66B}"/>
              </a:ext>
            </a:extLst>
          </p:cNvPr>
          <p:cNvPicPr>
            <a:picLocks noChangeAspect="1"/>
          </p:cNvPicPr>
          <p:nvPr/>
        </p:nvPicPr>
        <p:blipFill>
          <a:blip r:embed="rId4"/>
          <a:stretch>
            <a:fillRect/>
          </a:stretch>
        </p:blipFill>
        <p:spPr>
          <a:xfrm>
            <a:off x="262515" y="2011611"/>
            <a:ext cx="1945586" cy="923329"/>
          </a:xfrm>
          <a:prstGeom prst="rect">
            <a:avLst/>
          </a:prstGeom>
        </p:spPr>
      </p:pic>
      <p:pic>
        <p:nvPicPr>
          <p:cNvPr id="10" name="Picture 26" descr="Woman with afro hair">
            <a:extLst>
              <a:ext uri="{FF2B5EF4-FFF2-40B4-BE49-F238E27FC236}">
                <a16:creationId xmlns:a16="http://schemas.microsoft.com/office/drawing/2014/main" id="{F7C09F7A-7FD0-A195-A715-BA9A48B08097}"/>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rot="21203293">
            <a:off x="1374395" y="4361764"/>
            <a:ext cx="1174778" cy="3859985"/>
          </a:xfrm>
          <a:prstGeom prst="rect">
            <a:avLst/>
          </a:prstGeom>
        </p:spPr>
      </p:pic>
      <p:pic>
        <p:nvPicPr>
          <p:cNvPr id="11" name="Picture 26" descr="A waving man">
            <a:extLst>
              <a:ext uri="{FF2B5EF4-FFF2-40B4-BE49-F238E27FC236}">
                <a16:creationId xmlns:a16="http://schemas.microsoft.com/office/drawing/2014/main" id="{5CA898C6-0785-D17F-1468-77DD0C1F90C0}"/>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rot="21203293">
            <a:off x="2426151" y="4421771"/>
            <a:ext cx="1254495" cy="3859985"/>
          </a:xfrm>
          <a:prstGeom prst="rect">
            <a:avLst/>
          </a:prstGeom>
        </p:spPr>
      </p:pic>
      <p:sp>
        <p:nvSpPr>
          <p:cNvPr id="13" name="TextBox 12">
            <a:extLst>
              <a:ext uri="{FF2B5EF4-FFF2-40B4-BE49-F238E27FC236}">
                <a16:creationId xmlns:a16="http://schemas.microsoft.com/office/drawing/2014/main" id="{FDC611F6-FFFD-A8AA-8EED-72C1BA61F2E3}"/>
              </a:ext>
            </a:extLst>
          </p:cNvPr>
          <p:cNvSpPr txBox="1"/>
          <p:nvPr/>
        </p:nvSpPr>
        <p:spPr>
          <a:xfrm>
            <a:off x="6173581" y="1689507"/>
            <a:ext cx="5636037" cy="5016758"/>
          </a:xfrm>
          <a:prstGeom prst="rect">
            <a:avLst/>
          </a:prstGeom>
          <a:noFill/>
        </p:spPr>
        <p:txBody>
          <a:bodyPr wrap="square">
            <a:spAutoFit/>
          </a:bodyPr>
          <a:lstStyle/>
          <a:p>
            <a:pPr algn="r"/>
            <a:endParaRPr lang="en-GB" sz="1600" b="0" u="none" dirty="0">
              <a:solidFill>
                <a:srgbClr val="264653"/>
              </a:solidFill>
            </a:endParaRPr>
          </a:p>
          <a:p>
            <a:pPr algn="r"/>
            <a:r>
              <a:rPr lang="en-GB" sz="1600" b="0" u="none" dirty="0">
                <a:solidFill>
                  <a:srgbClr val="264653"/>
                </a:solidFill>
              </a:rPr>
              <a:t>Reflecting the economic health and individual prosperity.</a:t>
            </a:r>
          </a:p>
          <a:p>
            <a:pPr algn="r"/>
            <a:endParaRPr lang="en-GB" sz="1600" b="0" u="none" dirty="0">
              <a:solidFill>
                <a:srgbClr val="264653"/>
              </a:solidFill>
            </a:endParaRPr>
          </a:p>
          <a:p>
            <a:pPr algn="r"/>
            <a:r>
              <a:rPr lang="en-GB" sz="1600" b="0" u="none" dirty="0">
                <a:solidFill>
                  <a:schemeClr val="bg1"/>
                </a:solidFill>
              </a:rPr>
              <a:t>Social Support</a:t>
            </a:r>
          </a:p>
          <a:p>
            <a:pPr algn="r"/>
            <a:r>
              <a:rPr lang="en-GB" sz="1600" b="0" u="none" dirty="0">
                <a:solidFill>
                  <a:srgbClr val="264653"/>
                </a:solidFill>
              </a:rPr>
              <a:t>Measuring the presence of support networks.</a:t>
            </a:r>
          </a:p>
          <a:p>
            <a:pPr algn="r"/>
            <a:endParaRPr lang="en-GB" sz="1600" b="0" u="none" dirty="0">
              <a:solidFill>
                <a:srgbClr val="264653"/>
              </a:solidFill>
            </a:endParaRPr>
          </a:p>
          <a:p>
            <a:pPr algn="r"/>
            <a:r>
              <a:rPr lang="en-GB" sz="1600" b="0" u="none" dirty="0">
                <a:solidFill>
                  <a:schemeClr val="bg1"/>
                </a:solidFill>
              </a:rPr>
              <a:t>Healthy Life Expectancy</a:t>
            </a:r>
            <a:endParaRPr lang="en-GB" sz="1600" dirty="0">
              <a:solidFill>
                <a:schemeClr val="bg1"/>
              </a:solidFill>
            </a:endParaRPr>
          </a:p>
          <a:p>
            <a:pPr algn="r"/>
            <a:r>
              <a:rPr lang="en-GB" sz="1600" b="0" u="none" dirty="0">
                <a:solidFill>
                  <a:srgbClr val="264653"/>
                </a:solidFill>
              </a:rPr>
              <a:t>Gauging the average health and wellness span.</a:t>
            </a:r>
          </a:p>
          <a:p>
            <a:pPr algn="r"/>
            <a:endParaRPr lang="en-GB" sz="1600" b="0" u="none" dirty="0">
              <a:solidFill>
                <a:srgbClr val="264653"/>
              </a:solidFill>
            </a:endParaRPr>
          </a:p>
          <a:p>
            <a:pPr algn="r"/>
            <a:r>
              <a:rPr lang="en-GB" sz="1600" b="0" u="none" dirty="0">
                <a:solidFill>
                  <a:schemeClr val="bg1"/>
                </a:solidFill>
              </a:rPr>
              <a:t>Freedom to Make Life Choices</a:t>
            </a:r>
            <a:endParaRPr lang="en-GB" sz="1600" dirty="0">
              <a:solidFill>
                <a:schemeClr val="bg1"/>
              </a:solidFill>
            </a:endParaRPr>
          </a:p>
          <a:p>
            <a:pPr algn="r"/>
            <a:r>
              <a:rPr lang="en-GB" sz="1600" b="0" u="none" dirty="0">
                <a:solidFill>
                  <a:srgbClr val="264653"/>
                </a:solidFill>
              </a:rPr>
              <a:t>Assessing the personal autonomy in life decisions.</a:t>
            </a:r>
          </a:p>
          <a:p>
            <a:pPr algn="r"/>
            <a:endParaRPr lang="en-GB" sz="1600" b="0" u="none" dirty="0">
              <a:solidFill>
                <a:srgbClr val="264653"/>
              </a:solidFill>
            </a:endParaRPr>
          </a:p>
          <a:p>
            <a:pPr algn="r"/>
            <a:r>
              <a:rPr lang="en-GB" sz="1600" b="0" u="none" dirty="0">
                <a:solidFill>
                  <a:schemeClr val="bg1"/>
                </a:solidFill>
              </a:rPr>
              <a:t>Generosity</a:t>
            </a:r>
          </a:p>
          <a:p>
            <a:pPr algn="r"/>
            <a:r>
              <a:rPr lang="en-GB" sz="1600" b="0" u="none" dirty="0">
                <a:solidFill>
                  <a:srgbClr val="264653"/>
                </a:solidFill>
              </a:rPr>
              <a:t>Capturing the average propensity to help others.</a:t>
            </a:r>
          </a:p>
          <a:p>
            <a:pPr algn="r"/>
            <a:endParaRPr lang="en-GB" sz="1600" b="0" u="none" dirty="0">
              <a:solidFill>
                <a:srgbClr val="264653"/>
              </a:solidFill>
            </a:endParaRPr>
          </a:p>
          <a:p>
            <a:pPr algn="r"/>
            <a:r>
              <a:rPr lang="en-GB" sz="1600" b="0" u="none" dirty="0">
                <a:solidFill>
                  <a:schemeClr val="bg1"/>
                </a:solidFill>
              </a:rPr>
              <a:t>Perceptions of Corruption</a:t>
            </a:r>
            <a:endParaRPr lang="en-GB" sz="1600" dirty="0">
              <a:solidFill>
                <a:schemeClr val="bg1"/>
              </a:solidFill>
            </a:endParaRPr>
          </a:p>
          <a:p>
            <a:pPr algn="r"/>
            <a:r>
              <a:rPr lang="en-GB" sz="1600" b="0" u="none" dirty="0">
                <a:solidFill>
                  <a:srgbClr val="264653"/>
                </a:solidFill>
              </a:rPr>
              <a:t>Understanding trust in institutions.</a:t>
            </a:r>
          </a:p>
          <a:p>
            <a:pPr algn="r"/>
            <a:endParaRPr lang="en-GB" sz="1600" b="0" u="none" dirty="0">
              <a:solidFill>
                <a:srgbClr val="264653"/>
              </a:solidFill>
            </a:endParaRPr>
          </a:p>
          <a:p>
            <a:pPr algn="r"/>
            <a:r>
              <a:rPr lang="en-GB" sz="1600" b="0" u="none" dirty="0">
                <a:solidFill>
                  <a:schemeClr val="bg1"/>
                </a:solidFill>
              </a:rPr>
              <a:t>Dystopia Residual</a:t>
            </a:r>
          </a:p>
          <a:p>
            <a:pPr algn="r"/>
            <a:r>
              <a:rPr lang="en-GB" sz="1600" b="0" u="none" dirty="0">
                <a:solidFill>
                  <a:srgbClr val="264653"/>
                </a:solidFill>
              </a:rPr>
              <a:t>Representing the unexplained contentment with life.</a:t>
            </a:r>
          </a:p>
        </p:txBody>
      </p:sp>
      <p:sp>
        <p:nvSpPr>
          <p:cNvPr id="14" name="TextBox 13">
            <a:extLst>
              <a:ext uri="{FF2B5EF4-FFF2-40B4-BE49-F238E27FC236}">
                <a16:creationId xmlns:a16="http://schemas.microsoft.com/office/drawing/2014/main" id="{0F82E2E8-73BC-1CE9-78F0-9870CBA4F9FC}"/>
              </a:ext>
            </a:extLst>
          </p:cNvPr>
          <p:cNvSpPr txBox="1"/>
          <p:nvPr/>
        </p:nvSpPr>
        <p:spPr>
          <a:xfrm>
            <a:off x="10170540" y="1556157"/>
            <a:ext cx="1608517" cy="369332"/>
          </a:xfrm>
          <a:prstGeom prst="rect">
            <a:avLst/>
          </a:prstGeom>
          <a:solidFill>
            <a:srgbClr val="264653"/>
          </a:solidFill>
        </p:spPr>
        <p:txBody>
          <a:bodyPr wrap="none" rtlCol="0">
            <a:spAutoFit/>
          </a:bodyPr>
          <a:lstStyle/>
          <a:p>
            <a:pPr algn="r"/>
            <a:r>
              <a:rPr lang="en-GB" dirty="0">
                <a:solidFill>
                  <a:srgbClr val="299D8F"/>
                </a:solidFill>
              </a:rPr>
              <a:t>GDP per Capita</a:t>
            </a:r>
          </a:p>
        </p:txBody>
      </p:sp>
      <p:sp>
        <p:nvSpPr>
          <p:cNvPr id="15" name="TextBox 14">
            <a:extLst>
              <a:ext uri="{FF2B5EF4-FFF2-40B4-BE49-F238E27FC236}">
                <a16:creationId xmlns:a16="http://schemas.microsoft.com/office/drawing/2014/main" id="{35DBA56F-32C7-7EE6-4C83-7ECE934CB7A7}"/>
              </a:ext>
            </a:extLst>
          </p:cNvPr>
          <p:cNvSpPr txBox="1"/>
          <p:nvPr/>
        </p:nvSpPr>
        <p:spPr>
          <a:xfrm>
            <a:off x="10170540" y="2339926"/>
            <a:ext cx="1529586" cy="369332"/>
          </a:xfrm>
          <a:prstGeom prst="rect">
            <a:avLst/>
          </a:prstGeom>
          <a:solidFill>
            <a:srgbClr val="264653"/>
          </a:solidFill>
        </p:spPr>
        <p:txBody>
          <a:bodyPr wrap="none" rtlCol="0">
            <a:spAutoFit/>
          </a:bodyPr>
          <a:lstStyle/>
          <a:p>
            <a:pPr algn="r"/>
            <a:r>
              <a:rPr lang="en-GB" dirty="0">
                <a:solidFill>
                  <a:srgbClr val="299D8F"/>
                </a:solidFill>
              </a:rPr>
              <a:t>Social Support</a:t>
            </a:r>
          </a:p>
        </p:txBody>
      </p:sp>
      <p:sp>
        <p:nvSpPr>
          <p:cNvPr id="16" name="TextBox 15">
            <a:extLst>
              <a:ext uri="{FF2B5EF4-FFF2-40B4-BE49-F238E27FC236}">
                <a16:creationId xmlns:a16="http://schemas.microsoft.com/office/drawing/2014/main" id="{35D17CFF-AC0E-EE6A-58E4-E6336D2CD46D}"/>
              </a:ext>
            </a:extLst>
          </p:cNvPr>
          <p:cNvSpPr txBox="1"/>
          <p:nvPr/>
        </p:nvSpPr>
        <p:spPr>
          <a:xfrm>
            <a:off x="9380706" y="3057267"/>
            <a:ext cx="2398350" cy="369332"/>
          </a:xfrm>
          <a:prstGeom prst="rect">
            <a:avLst/>
          </a:prstGeom>
          <a:solidFill>
            <a:srgbClr val="264653"/>
          </a:solidFill>
        </p:spPr>
        <p:txBody>
          <a:bodyPr wrap="none" rtlCol="0">
            <a:spAutoFit/>
          </a:bodyPr>
          <a:lstStyle/>
          <a:p>
            <a:pPr algn="r"/>
            <a:r>
              <a:rPr lang="en-GB" dirty="0">
                <a:solidFill>
                  <a:srgbClr val="299D8F"/>
                </a:solidFill>
              </a:rPr>
              <a:t>Healthy Life Expectancy</a:t>
            </a:r>
          </a:p>
        </p:txBody>
      </p:sp>
      <p:sp>
        <p:nvSpPr>
          <p:cNvPr id="17" name="TextBox 16">
            <a:extLst>
              <a:ext uri="{FF2B5EF4-FFF2-40B4-BE49-F238E27FC236}">
                <a16:creationId xmlns:a16="http://schemas.microsoft.com/office/drawing/2014/main" id="{27C35B6E-F852-7BA5-AB20-2E7AC42C63B9}"/>
              </a:ext>
            </a:extLst>
          </p:cNvPr>
          <p:cNvSpPr txBox="1"/>
          <p:nvPr/>
        </p:nvSpPr>
        <p:spPr>
          <a:xfrm>
            <a:off x="8770731" y="3804285"/>
            <a:ext cx="3008324" cy="369332"/>
          </a:xfrm>
          <a:prstGeom prst="rect">
            <a:avLst/>
          </a:prstGeom>
          <a:solidFill>
            <a:srgbClr val="264653"/>
          </a:solidFill>
        </p:spPr>
        <p:txBody>
          <a:bodyPr wrap="none" rtlCol="0">
            <a:spAutoFit/>
          </a:bodyPr>
          <a:lstStyle/>
          <a:p>
            <a:pPr algn="r"/>
            <a:r>
              <a:rPr lang="en-GB" dirty="0">
                <a:solidFill>
                  <a:srgbClr val="299D8F"/>
                </a:solidFill>
              </a:rPr>
              <a:t>Freedom to Make Life Choices</a:t>
            </a:r>
          </a:p>
        </p:txBody>
      </p:sp>
      <p:sp>
        <p:nvSpPr>
          <p:cNvPr id="18" name="TextBox 17">
            <a:extLst>
              <a:ext uri="{FF2B5EF4-FFF2-40B4-BE49-F238E27FC236}">
                <a16:creationId xmlns:a16="http://schemas.microsoft.com/office/drawing/2014/main" id="{D86DD7BF-C23E-6A12-FBFC-D622FCA947C7}"/>
              </a:ext>
            </a:extLst>
          </p:cNvPr>
          <p:cNvSpPr txBox="1"/>
          <p:nvPr/>
        </p:nvSpPr>
        <p:spPr>
          <a:xfrm>
            <a:off x="10573789" y="4517449"/>
            <a:ext cx="1205266" cy="369332"/>
          </a:xfrm>
          <a:prstGeom prst="rect">
            <a:avLst/>
          </a:prstGeom>
          <a:solidFill>
            <a:srgbClr val="264653"/>
          </a:solidFill>
        </p:spPr>
        <p:txBody>
          <a:bodyPr wrap="none" rtlCol="0">
            <a:spAutoFit/>
          </a:bodyPr>
          <a:lstStyle/>
          <a:p>
            <a:pPr algn="r"/>
            <a:r>
              <a:rPr lang="en-GB" dirty="0">
                <a:solidFill>
                  <a:srgbClr val="299D8F"/>
                </a:solidFill>
              </a:rPr>
              <a:t>Generosity</a:t>
            </a:r>
          </a:p>
        </p:txBody>
      </p:sp>
      <p:sp>
        <p:nvSpPr>
          <p:cNvPr id="19" name="TextBox 18">
            <a:extLst>
              <a:ext uri="{FF2B5EF4-FFF2-40B4-BE49-F238E27FC236}">
                <a16:creationId xmlns:a16="http://schemas.microsoft.com/office/drawing/2014/main" id="{E0BFD216-774D-F53B-630A-7DD93C8C44D4}"/>
              </a:ext>
            </a:extLst>
          </p:cNvPr>
          <p:cNvSpPr txBox="1"/>
          <p:nvPr/>
        </p:nvSpPr>
        <p:spPr>
          <a:xfrm>
            <a:off x="9201660" y="5284459"/>
            <a:ext cx="2607958" cy="369332"/>
          </a:xfrm>
          <a:prstGeom prst="rect">
            <a:avLst/>
          </a:prstGeom>
          <a:solidFill>
            <a:srgbClr val="264653"/>
          </a:solidFill>
        </p:spPr>
        <p:txBody>
          <a:bodyPr wrap="none" rtlCol="0">
            <a:spAutoFit/>
          </a:bodyPr>
          <a:lstStyle/>
          <a:p>
            <a:pPr algn="r"/>
            <a:r>
              <a:rPr lang="en-GB" dirty="0">
                <a:solidFill>
                  <a:srgbClr val="299D8F"/>
                </a:solidFill>
              </a:rPr>
              <a:t>Perceptions of Corruption</a:t>
            </a:r>
          </a:p>
        </p:txBody>
      </p:sp>
      <p:sp>
        <p:nvSpPr>
          <p:cNvPr id="20" name="TextBox 19">
            <a:extLst>
              <a:ext uri="{FF2B5EF4-FFF2-40B4-BE49-F238E27FC236}">
                <a16:creationId xmlns:a16="http://schemas.microsoft.com/office/drawing/2014/main" id="{AE9D5BDD-492E-17E6-8C41-9F90BF738311}"/>
              </a:ext>
            </a:extLst>
          </p:cNvPr>
          <p:cNvSpPr txBox="1"/>
          <p:nvPr/>
        </p:nvSpPr>
        <p:spPr>
          <a:xfrm>
            <a:off x="9971999" y="5997623"/>
            <a:ext cx="1837619" cy="369332"/>
          </a:xfrm>
          <a:prstGeom prst="rect">
            <a:avLst/>
          </a:prstGeom>
          <a:solidFill>
            <a:srgbClr val="264653"/>
          </a:solidFill>
        </p:spPr>
        <p:txBody>
          <a:bodyPr wrap="none" rtlCol="0">
            <a:spAutoFit/>
          </a:bodyPr>
          <a:lstStyle/>
          <a:p>
            <a:pPr algn="r"/>
            <a:r>
              <a:rPr lang="en-GB" dirty="0">
                <a:solidFill>
                  <a:srgbClr val="299D8F"/>
                </a:solidFill>
              </a:rPr>
              <a:t>Dystopia Residual</a:t>
            </a:r>
          </a:p>
        </p:txBody>
      </p:sp>
    </p:spTree>
    <p:extLst>
      <p:ext uri="{BB962C8B-B14F-4D97-AF65-F5344CB8AC3E}">
        <p14:creationId xmlns:p14="http://schemas.microsoft.com/office/powerpoint/2010/main" val="119212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hold" nodeType="withEffect">
                                  <p:stCondLst>
                                    <p:cond delay="0"/>
                                  </p:stCondLst>
                                  <p:childTnLst>
                                    <p:animRot by="900000">
                                      <p:cBhvr>
                                        <p:cTn id="6" dur="2000" fill="hold"/>
                                        <p:tgtEl>
                                          <p:spTgt spid="10"/>
                                        </p:tgtEl>
                                        <p:attrNameLst>
                                          <p:attrName>r</p:attrName>
                                        </p:attrNameLst>
                                      </p:cBhvr>
                                    </p:animRot>
                                  </p:childTnLst>
                                </p:cTn>
                              </p:par>
                              <p:par>
                                <p:cTn id="7" presetID="8" presetClass="emph" presetSubtype="0" repeatCount="indefinite" autoRev="1" fill="hold" nodeType="withEffect">
                                  <p:stCondLst>
                                    <p:cond delay="0"/>
                                  </p:stCondLst>
                                  <p:childTnLst>
                                    <p:animRot by="900000">
                                      <p:cBhvr>
                                        <p:cTn id="8" dur="20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diagram of happiness scores&#10;&#10;Description automatically generated">
            <a:extLst>
              <a:ext uri="{FF2B5EF4-FFF2-40B4-BE49-F238E27FC236}">
                <a16:creationId xmlns:a16="http://schemas.microsoft.com/office/drawing/2014/main" id="{A84966A7-5DF9-F63F-FB52-4F5573F324E6}"/>
              </a:ext>
            </a:extLst>
          </p:cNvPr>
          <p:cNvPicPr>
            <a:picLocks noChangeAspect="1"/>
          </p:cNvPicPr>
          <p:nvPr/>
        </p:nvPicPr>
        <p:blipFill rotWithShape="1">
          <a:blip r:embed="rId3"/>
          <a:srcRect b="27487"/>
          <a:stretch/>
        </p:blipFill>
        <p:spPr>
          <a:xfrm>
            <a:off x="6588726" y="1109325"/>
            <a:ext cx="5340759" cy="3213847"/>
          </a:xfrm>
          <a:prstGeom prst="rect">
            <a:avLst/>
          </a:prstGeom>
        </p:spPr>
      </p:pic>
      <p:sp>
        <p:nvSpPr>
          <p:cNvPr id="4" name="Rectangle 3">
            <a:extLst>
              <a:ext uri="{FF2B5EF4-FFF2-40B4-BE49-F238E27FC236}">
                <a16:creationId xmlns:a16="http://schemas.microsoft.com/office/drawing/2014/main" id="{361177AC-A7CD-9C8A-CCA7-34B913AA6195}"/>
              </a:ext>
            </a:extLst>
          </p:cNvPr>
          <p:cNvSpPr/>
          <p:nvPr/>
        </p:nvSpPr>
        <p:spPr>
          <a:xfrm>
            <a:off x="262515" y="318809"/>
            <a:ext cx="6566909"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ETL Process Overview</a:t>
            </a:r>
          </a:p>
        </p:txBody>
      </p:sp>
      <p:sp>
        <p:nvSpPr>
          <p:cNvPr id="6" name="TextBox 5">
            <a:extLst>
              <a:ext uri="{FF2B5EF4-FFF2-40B4-BE49-F238E27FC236}">
                <a16:creationId xmlns:a16="http://schemas.microsoft.com/office/drawing/2014/main" id="{0A7E5B33-DC87-F6AD-8FC9-DEB215177A8B}"/>
              </a:ext>
            </a:extLst>
          </p:cNvPr>
          <p:cNvSpPr txBox="1"/>
          <p:nvPr/>
        </p:nvSpPr>
        <p:spPr>
          <a:xfrm>
            <a:off x="262515" y="1998291"/>
            <a:ext cx="6096000" cy="2554545"/>
          </a:xfrm>
          <a:prstGeom prst="rect">
            <a:avLst/>
          </a:prstGeom>
          <a:noFill/>
        </p:spPr>
        <p:txBody>
          <a:bodyPr wrap="square">
            <a:spAutoFit/>
          </a:bodyPr>
          <a:lstStyle/>
          <a:p>
            <a:r>
              <a:rPr lang="en-GB" sz="1600" dirty="0">
                <a:solidFill>
                  <a:schemeClr val="bg1"/>
                </a:solidFill>
              </a:rPr>
              <a:t>Data Extraction </a:t>
            </a:r>
          </a:p>
          <a:p>
            <a:r>
              <a:rPr lang="en-GB" sz="1600" dirty="0">
                <a:solidFill>
                  <a:srgbClr val="264653"/>
                </a:solidFill>
              </a:rPr>
              <a:t>Utilizing the World Happiness Report </a:t>
            </a:r>
          </a:p>
          <a:p>
            <a:endParaRPr lang="en-GB" sz="1600" dirty="0">
              <a:solidFill>
                <a:srgbClr val="264653"/>
              </a:solidFill>
            </a:endParaRPr>
          </a:p>
          <a:p>
            <a:r>
              <a:rPr lang="en-GB" sz="1600" dirty="0">
                <a:solidFill>
                  <a:schemeClr val="bg1"/>
                </a:solidFill>
              </a:rPr>
              <a:t>Data Transformation</a:t>
            </a:r>
          </a:p>
          <a:p>
            <a:r>
              <a:rPr lang="en-GB" sz="1600" dirty="0">
                <a:solidFill>
                  <a:srgbClr val="264653"/>
                </a:solidFill>
              </a:rPr>
              <a:t>Cleaning and Anonymization</a:t>
            </a:r>
          </a:p>
          <a:p>
            <a:r>
              <a:rPr lang="en-GB" sz="1600" dirty="0">
                <a:solidFill>
                  <a:srgbClr val="264653"/>
                </a:solidFill>
              </a:rPr>
              <a:t>Feature Engineering a binary “Happiness Indicator”</a:t>
            </a:r>
          </a:p>
          <a:p>
            <a:endParaRPr lang="en-GB" sz="1600" dirty="0">
              <a:solidFill>
                <a:srgbClr val="264653"/>
              </a:solidFill>
            </a:endParaRPr>
          </a:p>
          <a:p>
            <a:endParaRPr lang="en-GB" sz="1600" dirty="0">
              <a:solidFill>
                <a:srgbClr val="264653"/>
              </a:solidFill>
            </a:endParaRPr>
          </a:p>
          <a:p>
            <a:r>
              <a:rPr lang="en-GB" sz="1600" dirty="0">
                <a:solidFill>
                  <a:srgbClr val="264653"/>
                </a:solidFill>
              </a:rPr>
              <a:t>Prepared for Model Building</a:t>
            </a:r>
          </a:p>
          <a:p>
            <a:r>
              <a:rPr lang="en-GB" sz="1600" dirty="0">
                <a:solidFill>
                  <a:srgbClr val="264653"/>
                </a:solidFill>
              </a:rPr>
              <a:t>Loaded to an SQLite Database for app deployment</a:t>
            </a:r>
          </a:p>
        </p:txBody>
      </p:sp>
      <p:sp>
        <p:nvSpPr>
          <p:cNvPr id="9" name="TextBox 8">
            <a:extLst>
              <a:ext uri="{FF2B5EF4-FFF2-40B4-BE49-F238E27FC236}">
                <a16:creationId xmlns:a16="http://schemas.microsoft.com/office/drawing/2014/main" id="{15A5BE42-31EA-2D14-8854-6299EADE6D56}"/>
              </a:ext>
            </a:extLst>
          </p:cNvPr>
          <p:cNvSpPr txBox="1"/>
          <p:nvPr/>
        </p:nvSpPr>
        <p:spPr>
          <a:xfrm>
            <a:off x="262515" y="1840792"/>
            <a:ext cx="1646877" cy="369332"/>
          </a:xfrm>
          <a:prstGeom prst="rect">
            <a:avLst/>
          </a:prstGeom>
          <a:solidFill>
            <a:srgbClr val="264653"/>
          </a:solidFill>
        </p:spPr>
        <p:txBody>
          <a:bodyPr wrap="square" rtlCol="0">
            <a:spAutoFit/>
          </a:bodyPr>
          <a:lstStyle/>
          <a:p>
            <a:r>
              <a:rPr lang="en-GB" dirty="0">
                <a:solidFill>
                  <a:srgbClr val="299D8F"/>
                </a:solidFill>
              </a:rPr>
              <a:t>Data Extraction</a:t>
            </a:r>
          </a:p>
        </p:txBody>
      </p:sp>
      <p:sp>
        <p:nvSpPr>
          <p:cNvPr id="10" name="TextBox 9">
            <a:extLst>
              <a:ext uri="{FF2B5EF4-FFF2-40B4-BE49-F238E27FC236}">
                <a16:creationId xmlns:a16="http://schemas.microsoft.com/office/drawing/2014/main" id="{77DA9550-DBA0-E7E9-8697-EA67006AA179}"/>
              </a:ext>
            </a:extLst>
          </p:cNvPr>
          <p:cNvSpPr txBox="1"/>
          <p:nvPr/>
        </p:nvSpPr>
        <p:spPr>
          <a:xfrm>
            <a:off x="262515" y="2640074"/>
            <a:ext cx="2165291" cy="369332"/>
          </a:xfrm>
          <a:prstGeom prst="rect">
            <a:avLst/>
          </a:prstGeom>
          <a:solidFill>
            <a:srgbClr val="264653"/>
          </a:solidFill>
        </p:spPr>
        <p:txBody>
          <a:bodyPr wrap="square" rtlCol="0">
            <a:spAutoFit/>
          </a:bodyPr>
          <a:lstStyle/>
          <a:p>
            <a:r>
              <a:rPr lang="en-GB" dirty="0">
                <a:solidFill>
                  <a:srgbClr val="299D8F"/>
                </a:solidFill>
              </a:rPr>
              <a:t>Data Transformation</a:t>
            </a:r>
          </a:p>
        </p:txBody>
      </p:sp>
      <p:sp>
        <p:nvSpPr>
          <p:cNvPr id="11" name="TextBox 10">
            <a:extLst>
              <a:ext uri="{FF2B5EF4-FFF2-40B4-BE49-F238E27FC236}">
                <a16:creationId xmlns:a16="http://schemas.microsoft.com/office/drawing/2014/main" id="{7F559503-9B33-6FA2-A73D-569280296ADC}"/>
              </a:ext>
            </a:extLst>
          </p:cNvPr>
          <p:cNvSpPr txBox="1"/>
          <p:nvPr/>
        </p:nvSpPr>
        <p:spPr>
          <a:xfrm>
            <a:off x="262515" y="3572148"/>
            <a:ext cx="1452463" cy="369332"/>
          </a:xfrm>
          <a:prstGeom prst="rect">
            <a:avLst/>
          </a:prstGeom>
          <a:solidFill>
            <a:srgbClr val="264653"/>
          </a:solidFill>
        </p:spPr>
        <p:txBody>
          <a:bodyPr wrap="square" rtlCol="0">
            <a:spAutoFit/>
          </a:bodyPr>
          <a:lstStyle/>
          <a:p>
            <a:r>
              <a:rPr lang="en-GB" dirty="0">
                <a:solidFill>
                  <a:srgbClr val="299D8F"/>
                </a:solidFill>
              </a:rPr>
              <a:t>Data Loading</a:t>
            </a:r>
          </a:p>
        </p:txBody>
      </p:sp>
      <p:cxnSp>
        <p:nvCxnSpPr>
          <p:cNvPr id="15" name="Straight Connector 14">
            <a:extLst>
              <a:ext uri="{FF2B5EF4-FFF2-40B4-BE49-F238E27FC236}">
                <a16:creationId xmlns:a16="http://schemas.microsoft.com/office/drawing/2014/main" id="{DAA08F7A-ECA5-8262-8E33-F7DEFB29C508}"/>
              </a:ext>
            </a:extLst>
          </p:cNvPr>
          <p:cNvCxnSpPr>
            <a:cxnSpLocks/>
          </p:cNvCxnSpPr>
          <p:nvPr/>
        </p:nvCxnSpPr>
        <p:spPr>
          <a:xfrm flipV="1">
            <a:off x="9709906" y="1172936"/>
            <a:ext cx="0" cy="2728384"/>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7" name="Picture 16" descr="A screenshot of a computer screen&#10;&#10;Description automatically generated">
            <a:extLst>
              <a:ext uri="{FF2B5EF4-FFF2-40B4-BE49-F238E27FC236}">
                <a16:creationId xmlns:a16="http://schemas.microsoft.com/office/drawing/2014/main" id="{72AF90E9-1449-833A-80DB-1E0193CE368C}"/>
              </a:ext>
            </a:extLst>
          </p:cNvPr>
          <p:cNvPicPr>
            <a:picLocks noChangeAspect="1"/>
          </p:cNvPicPr>
          <p:nvPr/>
        </p:nvPicPr>
        <p:blipFill>
          <a:blip r:embed="rId4"/>
          <a:stretch>
            <a:fillRect/>
          </a:stretch>
        </p:blipFill>
        <p:spPr>
          <a:xfrm>
            <a:off x="357676" y="4791277"/>
            <a:ext cx="5192334" cy="1747914"/>
          </a:xfrm>
          <a:prstGeom prst="rect">
            <a:avLst/>
          </a:prstGeom>
        </p:spPr>
      </p:pic>
      <p:sp>
        <p:nvSpPr>
          <p:cNvPr id="18" name="TextBox 17">
            <a:extLst>
              <a:ext uri="{FF2B5EF4-FFF2-40B4-BE49-F238E27FC236}">
                <a16:creationId xmlns:a16="http://schemas.microsoft.com/office/drawing/2014/main" id="{DA2C3C76-9D9F-D4F9-A6CE-C860658A1AB6}"/>
              </a:ext>
            </a:extLst>
          </p:cNvPr>
          <p:cNvSpPr txBox="1"/>
          <p:nvPr/>
        </p:nvSpPr>
        <p:spPr>
          <a:xfrm>
            <a:off x="262515" y="1298731"/>
            <a:ext cx="3094373" cy="400110"/>
          </a:xfrm>
          <a:prstGeom prst="rect">
            <a:avLst/>
          </a:prstGeom>
          <a:solidFill>
            <a:srgbClr val="E86F51"/>
          </a:solidFill>
        </p:spPr>
        <p:txBody>
          <a:bodyPr wrap="none" rtlCol="0">
            <a:spAutoFit/>
          </a:bodyPr>
          <a:lstStyle/>
          <a:p>
            <a:r>
              <a:rPr lang="en-US" sz="2000" dirty="0">
                <a:solidFill>
                  <a:srgbClr val="E9C46A"/>
                </a:solidFill>
              </a:rPr>
              <a:t>Extract, Transform and Load</a:t>
            </a:r>
            <a:endParaRPr lang="en-GB" sz="2000" dirty="0">
              <a:solidFill>
                <a:srgbClr val="E9C46A"/>
              </a:solidFill>
            </a:endParaRPr>
          </a:p>
        </p:txBody>
      </p:sp>
      <p:pic>
        <p:nvPicPr>
          <p:cNvPr id="20" name="Picture 19" descr="A chart with a green and blue bar&#10;&#10;Description automatically generated with medium confidence">
            <a:extLst>
              <a:ext uri="{FF2B5EF4-FFF2-40B4-BE49-F238E27FC236}">
                <a16:creationId xmlns:a16="http://schemas.microsoft.com/office/drawing/2014/main" id="{5A366628-4B17-8E44-A436-F9BCAA408412}"/>
              </a:ext>
            </a:extLst>
          </p:cNvPr>
          <p:cNvPicPr>
            <a:picLocks noChangeAspect="1"/>
          </p:cNvPicPr>
          <p:nvPr/>
        </p:nvPicPr>
        <p:blipFill>
          <a:blip r:embed="rId5"/>
          <a:stretch>
            <a:fillRect/>
          </a:stretch>
        </p:blipFill>
        <p:spPr>
          <a:xfrm>
            <a:off x="5517366" y="4323172"/>
            <a:ext cx="3352674" cy="2491352"/>
          </a:xfrm>
          <a:prstGeom prst="rect">
            <a:avLst/>
          </a:prstGeom>
        </p:spPr>
      </p:pic>
      <p:pic>
        <p:nvPicPr>
          <p:cNvPr id="24" name="Picture 26" descr="Man wearing a hoodie">
            <a:extLst>
              <a:ext uri="{FF2B5EF4-FFF2-40B4-BE49-F238E27FC236}">
                <a16:creationId xmlns:a16="http://schemas.microsoft.com/office/drawing/2014/main" id="{87FFA5A3-7302-EA36-C852-123D278EDA7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9393667" y="4530149"/>
            <a:ext cx="1969550" cy="2652068"/>
          </a:xfrm>
          <a:prstGeom prst="rect">
            <a:avLst/>
          </a:prstGeom>
        </p:spPr>
      </p:pic>
    </p:spTree>
    <p:extLst>
      <p:ext uri="{BB962C8B-B14F-4D97-AF65-F5344CB8AC3E}">
        <p14:creationId xmlns:p14="http://schemas.microsoft.com/office/powerpoint/2010/main" val="2403613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1177AC-A7CD-9C8A-CCA7-34B913AA6195}"/>
              </a:ext>
            </a:extLst>
          </p:cNvPr>
          <p:cNvSpPr/>
          <p:nvPr/>
        </p:nvSpPr>
        <p:spPr>
          <a:xfrm>
            <a:off x="4006487" y="349689"/>
            <a:ext cx="7812706"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Exploratory Data Analysis</a:t>
            </a:r>
          </a:p>
        </p:txBody>
      </p:sp>
      <p:pic>
        <p:nvPicPr>
          <p:cNvPr id="5" name="Picture 4" descr="A graph with different colored lines&#10;&#10;Description automatically generated">
            <a:extLst>
              <a:ext uri="{FF2B5EF4-FFF2-40B4-BE49-F238E27FC236}">
                <a16:creationId xmlns:a16="http://schemas.microsoft.com/office/drawing/2014/main" id="{45A39D73-A5EC-6DF8-CA23-2D42F3723D12}"/>
              </a:ext>
            </a:extLst>
          </p:cNvPr>
          <p:cNvPicPr>
            <a:picLocks noChangeAspect="1"/>
          </p:cNvPicPr>
          <p:nvPr/>
        </p:nvPicPr>
        <p:blipFill>
          <a:blip r:embed="rId3"/>
          <a:stretch>
            <a:fillRect/>
          </a:stretch>
        </p:blipFill>
        <p:spPr>
          <a:xfrm>
            <a:off x="372136" y="3225064"/>
            <a:ext cx="6121093" cy="3283247"/>
          </a:xfrm>
          <a:prstGeom prst="rect">
            <a:avLst/>
          </a:prstGeom>
        </p:spPr>
      </p:pic>
      <p:pic>
        <p:nvPicPr>
          <p:cNvPr id="8" name="Picture 7" descr="A chart with different colored squares&#10;&#10;Description automatically generated">
            <a:extLst>
              <a:ext uri="{FF2B5EF4-FFF2-40B4-BE49-F238E27FC236}">
                <a16:creationId xmlns:a16="http://schemas.microsoft.com/office/drawing/2014/main" id="{F816DCC2-1888-0B7E-750E-C5879A901B72}"/>
              </a:ext>
            </a:extLst>
          </p:cNvPr>
          <p:cNvPicPr>
            <a:picLocks noChangeAspect="1"/>
          </p:cNvPicPr>
          <p:nvPr/>
        </p:nvPicPr>
        <p:blipFill>
          <a:blip r:embed="rId4"/>
          <a:stretch>
            <a:fillRect/>
          </a:stretch>
        </p:blipFill>
        <p:spPr>
          <a:xfrm>
            <a:off x="6698925" y="2196936"/>
            <a:ext cx="5025265" cy="4508510"/>
          </a:xfrm>
          <a:prstGeom prst="rect">
            <a:avLst/>
          </a:prstGeom>
        </p:spPr>
      </p:pic>
      <p:pic>
        <p:nvPicPr>
          <p:cNvPr id="10" name="Picture 9" descr="A white paper with black text&#10;&#10;Description automatically generated">
            <a:extLst>
              <a:ext uri="{FF2B5EF4-FFF2-40B4-BE49-F238E27FC236}">
                <a16:creationId xmlns:a16="http://schemas.microsoft.com/office/drawing/2014/main" id="{B685165E-5CE3-1F52-D126-47ED695C710F}"/>
              </a:ext>
            </a:extLst>
          </p:cNvPr>
          <p:cNvPicPr>
            <a:picLocks noChangeAspect="1"/>
          </p:cNvPicPr>
          <p:nvPr/>
        </p:nvPicPr>
        <p:blipFill>
          <a:blip r:embed="rId5"/>
          <a:stretch>
            <a:fillRect/>
          </a:stretch>
        </p:blipFill>
        <p:spPr>
          <a:xfrm>
            <a:off x="447287" y="1747403"/>
            <a:ext cx="5970792" cy="1294431"/>
          </a:xfrm>
          <a:prstGeom prst="rect">
            <a:avLst/>
          </a:prstGeom>
        </p:spPr>
      </p:pic>
      <p:sp>
        <p:nvSpPr>
          <p:cNvPr id="11" name="TextBox 10">
            <a:extLst>
              <a:ext uri="{FF2B5EF4-FFF2-40B4-BE49-F238E27FC236}">
                <a16:creationId xmlns:a16="http://schemas.microsoft.com/office/drawing/2014/main" id="{DC5B3D5A-C5B7-DC0E-9603-5C8DA55FA3A6}"/>
              </a:ext>
            </a:extLst>
          </p:cNvPr>
          <p:cNvSpPr txBox="1"/>
          <p:nvPr/>
        </p:nvSpPr>
        <p:spPr>
          <a:xfrm>
            <a:off x="10407203" y="1347293"/>
            <a:ext cx="1411990" cy="400110"/>
          </a:xfrm>
          <a:prstGeom prst="rect">
            <a:avLst/>
          </a:prstGeom>
          <a:solidFill>
            <a:srgbClr val="E86F51"/>
          </a:solidFill>
        </p:spPr>
        <p:txBody>
          <a:bodyPr wrap="none" rtlCol="0">
            <a:spAutoFit/>
          </a:bodyPr>
          <a:lstStyle/>
          <a:p>
            <a:r>
              <a:rPr lang="en-US" sz="2000" dirty="0">
                <a:solidFill>
                  <a:srgbClr val="E9C46A"/>
                </a:solidFill>
              </a:rPr>
              <a:t>Key Insights</a:t>
            </a:r>
            <a:endParaRPr lang="en-GB" sz="2000" dirty="0">
              <a:solidFill>
                <a:srgbClr val="E9C46A"/>
              </a:solidFill>
            </a:endParaRPr>
          </a:p>
        </p:txBody>
      </p:sp>
      <p:pic>
        <p:nvPicPr>
          <p:cNvPr id="12" name="Picture 26" descr="Person wearing a mask">
            <a:extLst>
              <a:ext uri="{FF2B5EF4-FFF2-40B4-BE49-F238E27FC236}">
                <a16:creationId xmlns:a16="http://schemas.microsoft.com/office/drawing/2014/main" id="{855235CC-20AE-B703-ECC6-82F879E4DCB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rot="4598246">
            <a:off x="50726" y="-371505"/>
            <a:ext cx="1323588" cy="2018805"/>
          </a:xfrm>
          <a:prstGeom prst="rect">
            <a:avLst/>
          </a:prstGeom>
        </p:spPr>
      </p:pic>
    </p:spTree>
    <p:extLst>
      <p:ext uri="{BB962C8B-B14F-4D97-AF65-F5344CB8AC3E}">
        <p14:creationId xmlns:p14="http://schemas.microsoft.com/office/powerpoint/2010/main" val="419026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remove" nodeType="withEffect">
                                  <p:stCondLst>
                                    <p:cond delay="0"/>
                                  </p:stCondLst>
                                  <p:childTnLst>
                                    <p:animRot by="1800000">
                                      <p:cBhvr>
                                        <p:cTn id="6" dur="20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B458A61-8632-E8FD-99AF-BAC1BE2E354D}"/>
              </a:ext>
            </a:extLst>
          </p:cNvPr>
          <p:cNvSpPr/>
          <p:nvPr/>
        </p:nvSpPr>
        <p:spPr>
          <a:xfrm>
            <a:off x="5609655" y="373440"/>
            <a:ext cx="6230043"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Model Development</a:t>
            </a:r>
          </a:p>
        </p:txBody>
      </p:sp>
      <p:pic>
        <p:nvPicPr>
          <p:cNvPr id="6" name="Picture 5" descr="A screenshot of a computer program&#10;&#10;Description automatically generated">
            <a:extLst>
              <a:ext uri="{FF2B5EF4-FFF2-40B4-BE49-F238E27FC236}">
                <a16:creationId xmlns:a16="http://schemas.microsoft.com/office/drawing/2014/main" id="{8634EBAD-70F4-7B20-6832-4520A81DC775}"/>
              </a:ext>
            </a:extLst>
          </p:cNvPr>
          <p:cNvPicPr>
            <a:picLocks noChangeAspect="1"/>
          </p:cNvPicPr>
          <p:nvPr/>
        </p:nvPicPr>
        <p:blipFill>
          <a:blip r:embed="rId3"/>
          <a:stretch>
            <a:fillRect/>
          </a:stretch>
        </p:blipFill>
        <p:spPr>
          <a:xfrm>
            <a:off x="6316613" y="1990962"/>
            <a:ext cx="5523085" cy="2876076"/>
          </a:xfrm>
          <a:prstGeom prst="rect">
            <a:avLst/>
          </a:prstGeom>
        </p:spPr>
      </p:pic>
      <p:sp>
        <p:nvSpPr>
          <p:cNvPr id="7" name="TextBox 6">
            <a:extLst>
              <a:ext uri="{FF2B5EF4-FFF2-40B4-BE49-F238E27FC236}">
                <a16:creationId xmlns:a16="http://schemas.microsoft.com/office/drawing/2014/main" id="{F36C9AC9-2C2C-6B47-B4B1-D00BB671086A}"/>
              </a:ext>
            </a:extLst>
          </p:cNvPr>
          <p:cNvSpPr txBox="1"/>
          <p:nvPr/>
        </p:nvSpPr>
        <p:spPr>
          <a:xfrm>
            <a:off x="345187" y="1296770"/>
            <a:ext cx="2599438" cy="369332"/>
          </a:xfrm>
          <a:prstGeom prst="rect">
            <a:avLst/>
          </a:prstGeom>
          <a:solidFill>
            <a:srgbClr val="264653"/>
          </a:solidFill>
        </p:spPr>
        <p:txBody>
          <a:bodyPr wrap="square" rtlCol="0">
            <a:spAutoFit/>
          </a:bodyPr>
          <a:lstStyle/>
          <a:p>
            <a:r>
              <a:rPr lang="en-GB" dirty="0">
                <a:solidFill>
                  <a:srgbClr val="299D8F"/>
                </a:solidFill>
              </a:rPr>
              <a:t>Logistic Regression Model </a:t>
            </a:r>
          </a:p>
        </p:txBody>
      </p:sp>
      <p:sp>
        <p:nvSpPr>
          <p:cNvPr id="8" name="TextBox 7">
            <a:extLst>
              <a:ext uri="{FF2B5EF4-FFF2-40B4-BE49-F238E27FC236}">
                <a16:creationId xmlns:a16="http://schemas.microsoft.com/office/drawing/2014/main" id="{B3470073-59C6-A0AA-3320-2B8B29396D2D}"/>
              </a:ext>
            </a:extLst>
          </p:cNvPr>
          <p:cNvSpPr txBox="1"/>
          <p:nvPr/>
        </p:nvSpPr>
        <p:spPr>
          <a:xfrm>
            <a:off x="8724676" y="1353773"/>
            <a:ext cx="3122137" cy="400110"/>
          </a:xfrm>
          <a:prstGeom prst="rect">
            <a:avLst/>
          </a:prstGeom>
          <a:solidFill>
            <a:srgbClr val="E86F51"/>
          </a:solidFill>
        </p:spPr>
        <p:txBody>
          <a:bodyPr wrap="none" rtlCol="0">
            <a:spAutoFit/>
          </a:bodyPr>
          <a:lstStyle/>
          <a:p>
            <a:r>
              <a:rPr lang="en-US" sz="2000" dirty="0">
                <a:solidFill>
                  <a:srgbClr val="E9C46A"/>
                </a:solidFill>
              </a:rPr>
              <a:t>Supervised Learning Models</a:t>
            </a:r>
            <a:endParaRPr lang="en-GB" sz="2000" dirty="0">
              <a:solidFill>
                <a:srgbClr val="E9C46A"/>
              </a:solidFill>
            </a:endParaRPr>
          </a:p>
        </p:txBody>
      </p:sp>
      <p:sp>
        <p:nvSpPr>
          <p:cNvPr id="9" name="TextBox 8">
            <a:extLst>
              <a:ext uri="{FF2B5EF4-FFF2-40B4-BE49-F238E27FC236}">
                <a16:creationId xmlns:a16="http://schemas.microsoft.com/office/drawing/2014/main" id="{E5CD4148-7821-C68F-F375-D0BF8551F65F}"/>
              </a:ext>
            </a:extLst>
          </p:cNvPr>
          <p:cNvSpPr txBox="1"/>
          <p:nvPr/>
        </p:nvSpPr>
        <p:spPr>
          <a:xfrm>
            <a:off x="333312" y="4481728"/>
            <a:ext cx="2291135" cy="369332"/>
          </a:xfrm>
          <a:prstGeom prst="rect">
            <a:avLst/>
          </a:prstGeom>
          <a:solidFill>
            <a:srgbClr val="264653"/>
          </a:solidFill>
        </p:spPr>
        <p:txBody>
          <a:bodyPr wrap="square" rtlCol="0">
            <a:spAutoFit/>
          </a:bodyPr>
          <a:lstStyle/>
          <a:p>
            <a:r>
              <a:rPr lang="en-GB" dirty="0">
                <a:solidFill>
                  <a:srgbClr val="299D8F"/>
                </a:solidFill>
              </a:rPr>
              <a:t>Random Forest Model </a:t>
            </a:r>
          </a:p>
        </p:txBody>
      </p:sp>
      <p:sp>
        <p:nvSpPr>
          <p:cNvPr id="10" name="TextBox 9">
            <a:extLst>
              <a:ext uri="{FF2B5EF4-FFF2-40B4-BE49-F238E27FC236}">
                <a16:creationId xmlns:a16="http://schemas.microsoft.com/office/drawing/2014/main" id="{B79AE367-301B-4A16-83BF-A7F5DDFBFD65}"/>
              </a:ext>
            </a:extLst>
          </p:cNvPr>
          <p:cNvSpPr txBox="1"/>
          <p:nvPr/>
        </p:nvSpPr>
        <p:spPr>
          <a:xfrm>
            <a:off x="333312" y="2700428"/>
            <a:ext cx="2136757" cy="369332"/>
          </a:xfrm>
          <a:prstGeom prst="rect">
            <a:avLst/>
          </a:prstGeom>
          <a:solidFill>
            <a:srgbClr val="264653"/>
          </a:solidFill>
        </p:spPr>
        <p:txBody>
          <a:bodyPr wrap="square" rtlCol="0">
            <a:spAutoFit/>
          </a:bodyPr>
          <a:lstStyle/>
          <a:p>
            <a:r>
              <a:rPr lang="en-GB" dirty="0">
                <a:solidFill>
                  <a:srgbClr val="299D8F"/>
                </a:solidFill>
              </a:rPr>
              <a:t>Decision Tree Model </a:t>
            </a:r>
          </a:p>
        </p:txBody>
      </p:sp>
      <p:pic>
        <p:nvPicPr>
          <p:cNvPr id="12" name="Picture 11" descr="A close-up of a white background&#10;&#10;Description automatically generated">
            <a:extLst>
              <a:ext uri="{FF2B5EF4-FFF2-40B4-BE49-F238E27FC236}">
                <a16:creationId xmlns:a16="http://schemas.microsoft.com/office/drawing/2014/main" id="{99AD40DE-31DE-D0A4-A5EE-5C9EE3E161F3}"/>
              </a:ext>
            </a:extLst>
          </p:cNvPr>
          <p:cNvPicPr>
            <a:picLocks noChangeAspect="1"/>
          </p:cNvPicPr>
          <p:nvPr/>
        </p:nvPicPr>
        <p:blipFill>
          <a:blip r:embed="rId4"/>
          <a:stretch>
            <a:fillRect/>
          </a:stretch>
        </p:blipFill>
        <p:spPr>
          <a:xfrm>
            <a:off x="330403" y="1767390"/>
            <a:ext cx="3065940" cy="724486"/>
          </a:xfrm>
          <a:prstGeom prst="rect">
            <a:avLst/>
          </a:prstGeom>
        </p:spPr>
      </p:pic>
      <p:pic>
        <p:nvPicPr>
          <p:cNvPr id="14" name="Picture 13" descr="A screenshot of a computer program&#10;&#10;Description automatically generated">
            <a:extLst>
              <a:ext uri="{FF2B5EF4-FFF2-40B4-BE49-F238E27FC236}">
                <a16:creationId xmlns:a16="http://schemas.microsoft.com/office/drawing/2014/main" id="{FDC13934-5C36-13E5-F5DD-0D1B2D38D1F5}"/>
              </a:ext>
            </a:extLst>
          </p:cNvPr>
          <p:cNvPicPr>
            <a:picLocks noChangeAspect="1"/>
          </p:cNvPicPr>
          <p:nvPr/>
        </p:nvPicPr>
        <p:blipFill rotWithShape="1">
          <a:blip r:embed="rId5"/>
          <a:srcRect b="39162"/>
          <a:stretch/>
        </p:blipFill>
        <p:spPr>
          <a:xfrm>
            <a:off x="333312" y="4952347"/>
            <a:ext cx="3708400" cy="1121823"/>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BEDCF252-CB93-9438-8337-FB7BB99C7C0D}"/>
              </a:ext>
            </a:extLst>
          </p:cNvPr>
          <p:cNvPicPr>
            <a:picLocks noChangeAspect="1"/>
          </p:cNvPicPr>
          <p:nvPr/>
        </p:nvPicPr>
        <p:blipFill>
          <a:blip r:embed="rId6"/>
          <a:stretch>
            <a:fillRect/>
          </a:stretch>
        </p:blipFill>
        <p:spPr>
          <a:xfrm>
            <a:off x="330403" y="3144928"/>
            <a:ext cx="4996355" cy="1121823"/>
          </a:xfrm>
          <a:prstGeom prst="rect">
            <a:avLst/>
          </a:prstGeom>
        </p:spPr>
      </p:pic>
      <p:pic>
        <p:nvPicPr>
          <p:cNvPr id="17" name="Picture 26" descr="Man wearing shirt with pattern">
            <a:extLst>
              <a:ext uri="{FF2B5EF4-FFF2-40B4-BE49-F238E27FC236}">
                <a16:creationId xmlns:a16="http://schemas.microsoft.com/office/drawing/2014/main" id="{CBCC303E-F831-1AD2-BDF4-DBDAA8CE49DC}"/>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rot="20881178">
            <a:off x="10291479" y="3578574"/>
            <a:ext cx="1263211" cy="3067799"/>
          </a:xfrm>
          <a:prstGeom prst="rect">
            <a:avLst/>
          </a:prstGeom>
        </p:spPr>
      </p:pic>
    </p:spTree>
    <p:extLst>
      <p:ext uri="{BB962C8B-B14F-4D97-AF65-F5344CB8AC3E}">
        <p14:creationId xmlns:p14="http://schemas.microsoft.com/office/powerpoint/2010/main" val="2751449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remove" nodeType="withEffect">
                                  <p:stCondLst>
                                    <p:cond delay="0"/>
                                  </p:stCondLst>
                                  <p:childTnLst>
                                    <p:animRot by="1800000">
                                      <p:cBhvr>
                                        <p:cTn id="6" dur="2000" fill="hold"/>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CF871CA-84BD-2060-52B3-61AD234BBDCA}"/>
              </a:ext>
            </a:extLst>
          </p:cNvPr>
          <p:cNvSpPr/>
          <p:nvPr/>
        </p:nvSpPr>
        <p:spPr>
          <a:xfrm>
            <a:off x="348886" y="183435"/>
            <a:ext cx="6230043"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Model Performance</a:t>
            </a:r>
          </a:p>
        </p:txBody>
      </p:sp>
      <p:sp>
        <p:nvSpPr>
          <p:cNvPr id="5" name="TextBox 4">
            <a:extLst>
              <a:ext uri="{FF2B5EF4-FFF2-40B4-BE49-F238E27FC236}">
                <a16:creationId xmlns:a16="http://schemas.microsoft.com/office/drawing/2014/main" id="{43F97700-0C9E-1D43-C81A-7D17D2766D88}"/>
              </a:ext>
            </a:extLst>
          </p:cNvPr>
          <p:cNvSpPr txBox="1"/>
          <p:nvPr/>
        </p:nvSpPr>
        <p:spPr>
          <a:xfrm>
            <a:off x="348886" y="1228540"/>
            <a:ext cx="2616742" cy="400110"/>
          </a:xfrm>
          <a:prstGeom prst="rect">
            <a:avLst/>
          </a:prstGeom>
          <a:solidFill>
            <a:srgbClr val="E86F51"/>
          </a:solidFill>
        </p:spPr>
        <p:txBody>
          <a:bodyPr wrap="none" rtlCol="0">
            <a:spAutoFit/>
          </a:bodyPr>
          <a:lstStyle/>
          <a:p>
            <a:r>
              <a:rPr lang="en-US" sz="2000" dirty="0">
                <a:solidFill>
                  <a:srgbClr val="E9C46A"/>
                </a:solidFill>
              </a:rPr>
              <a:t>A Comparative Analysis</a:t>
            </a:r>
            <a:endParaRPr lang="en-GB" sz="2000" dirty="0">
              <a:solidFill>
                <a:srgbClr val="E9C46A"/>
              </a:solidFill>
            </a:endParaRPr>
          </a:p>
        </p:txBody>
      </p:sp>
      <p:sp>
        <p:nvSpPr>
          <p:cNvPr id="7" name="TextBox 6">
            <a:extLst>
              <a:ext uri="{FF2B5EF4-FFF2-40B4-BE49-F238E27FC236}">
                <a16:creationId xmlns:a16="http://schemas.microsoft.com/office/drawing/2014/main" id="{03BC9551-5D33-4892-E5D1-6B24BA57C72B}"/>
              </a:ext>
            </a:extLst>
          </p:cNvPr>
          <p:cNvSpPr txBox="1"/>
          <p:nvPr/>
        </p:nvSpPr>
        <p:spPr>
          <a:xfrm>
            <a:off x="333312" y="1737296"/>
            <a:ext cx="2599438" cy="369332"/>
          </a:xfrm>
          <a:prstGeom prst="rect">
            <a:avLst/>
          </a:prstGeom>
          <a:solidFill>
            <a:srgbClr val="264653"/>
          </a:solidFill>
        </p:spPr>
        <p:txBody>
          <a:bodyPr wrap="square" rtlCol="0">
            <a:spAutoFit/>
          </a:bodyPr>
          <a:lstStyle/>
          <a:p>
            <a:r>
              <a:rPr lang="en-GB" dirty="0">
                <a:solidFill>
                  <a:srgbClr val="299D8F"/>
                </a:solidFill>
              </a:rPr>
              <a:t>Logistic Regression Model </a:t>
            </a:r>
          </a:p>
        </p:txBody>
      </p:sp>
      <p:sp>
        <p:nvSpPr>
          <p:cNvPr id="8" name="TextBox 7">
            <a:extLst>
              <a:ext uri="{FF2B5EF4-FFF2-40B4-BE49-F238E27FC236}">
                <a16:creationId xmlns:a16="http://schemas.microsoft.com/office/drawing/2014/main" id="{10C3F962-450C-5074-97CD-343BD1D5B857}"/>
              </a:ext>
            </a:extLst>
          </p:cNvPr>
          <p:cNvSpPr txBox="1"/>
          <p:nvPr/>
        </p:nvSpPr>
        <p:spPr>
          <a:xfrm>
            <a:off x="9567553" y="1742027"/>
            <a:ext cx="2291135" cy="369332"/>
          </a:xfrm>
          <a:prstGeom prst="rect">
            <a:avLst/>
          </a:prstGeom>
          <a:solidFill>
            <a:srgbClr val="264653"/>
          </a:solidFill>
        </p:spPr>
        <p:txBody>
          <a:bodyPr wrap="square" rtlCol="0">
            <a:spAutoFit/>
          </a:bodyPr>
          <a:lstStyle/>
          <a:p>
            <a:r>
              <a:rPr lang="en-GB" dirty="0">
                <a:solidFill>
                  <a:srgbClr val="299D8F"/>
                </a:solidFill>
              </a:rPr>
              <a:t>Random Forest Model </a:t>
            </a:r>
          </a:p>
        </p:txBody>
      </p:sp>
      <p:sp>
        <p:nvSpPr>
          <p:cNvPr id="9" name="TextBox 8">
            <a:extLst>
              <a:ext uri="{FF2B5EF4-FFF2-40B4-BE49-F238E27FC236}">
                <a16:creationId xmlns:a16="http://schemas.microsoft.com/office/drawing/2014/main" id="{1F03C513-7033-3987-D7C0-81BD40FE1BD7}"/>
              </a:ext>
            </a:extLst>
          </p:cNvPr>
          <p:cNvSpPr txBox="1"/>
          <p:nvPr/>
        </p:nvSpPr>
        <p:spPr>
          <a:xfrm>
            <a:off x="5027621" y="1737296"/>
            <a:ext cx="2136757" cy="369332"/>
          </a:xfrm>
          <a:prstGeom prst="rect">
            <a:avLst/>
          </a:prstGeom>
          <a:solidFill>
            <a:srgbClr val="264653"/>
          </a:solidFill>
        </p:spPr>
        <p:txBody>
          <a:bodyPr wrap="square" rtlCol="0">
            <a:spAutoFit/>
          </a:bodyPr>
          <a:lstStyle/>
          <a:p>
            <a:r>
              <a:rPr lang="en-GB" dirty="0">
                <a:solidFill>
                  <a:srgbClr val="299D8F"/>
                </a:solidFill>
              </a:rPr>
              <a:t>Decision Tree Model </a:t>
            </a:r>
          </a:p>
        </p:txBody>
      </p:sp>
      <p:pic>
        <p:nvPicPr>
          <p:cNvPr id="11" name="Picture 10" descr="A screenshot of a report&#10;&#10;Description automatically generated">
            <a:extLst>
              <a:ext uri="{FF2B5EF4-FFF2-40B4-BE49-F238E27FC236}">
                <a16:creationId xmlns:a16="http://schemas.microsoft.com/office/drawing/2014/main" id="{70CDB236-C4C8-37D3-7425-51A2301DA76F}"/>
              </a:ext>
            </a:extLst>
          </p:cNvPr>
          <p:cNvPicPr>
            <a:picLocks noChangeAspect="1"/>
          </p:cNvPicPr>
          <p:nvPr/>
        </p:nvPicPr>
        <p:blipFill>
          <a:blip r:embed="rId3"/>
          <a:stretch>
            <a:fillRect/>
          </a:stretch>
        </p:blipFill>
        <p:spPr>
          <a:xfrm>
            <a:off x="269528" y="2259181"/>
            <a:ext cx="3194379" cy="1331615"/>
          </a:xfrm>
          <a:prstGeom prst="rect">
            <a:avLst/>
          </a:prstGeom>
        </p:spPr>
      </p:pic>
      <p:pic>
        <p:nvPicPr>
          <p:cNvPr id="13" name="Picture 12" descr="A blue squares with white text&#10;&#10;Description automatically generated">
            <a:extLst>
              <a:ext uri="{FF2B5EF4-FFF2-40B4-BE49-F238E27FC236}">
                <a16:creationId xmlns:a16="http://schemas.microsoft.com/office/drawing/2014/main" id="{7F6C77C8-4004-2D3F-E945-241BFF6D1EB5}"/>
              </a:ext>
            </a:extLst>
          </p:cNvPr>
          <p:cNvPicPr>
            <a:picLocks noChangeAspect="1"/>
          </p:cNvPicPr>
          <p:nvPr/>
        </p:nvPicPr>
        <p:blipFill>
          <a:blip r:embed="rId4"/>
          <a:stretch>
            <a:fillRect/>
          </a:stretch>
        </p:blipFill>
        <p:spPr>
          <a:xfrm>
            <a:off x="60067" y="3614216"/>
            <a:ext cx="3194379" cy="3060349"/>
          </a:xfrm>
          <a:prstGeom prst="rect">
            <a:avLst/>
          </a:prstGeom>
        </p:spPr>
      </p:pic>
      <p:pic>
        <p:nvPicPr>
          <p:cNvPr id="15" name="Picture 14" descr="A screenshot of a report&#10;&#10;Description automatically generated">
            <a:extLst>
              <a:ext uri="{FF2B5EF4-FFF2-40B4-BE49-F238E27FC236}">
                <a16:creationId xmlns:a16="http://schemas.microsoft.com/office/drawing/2014/main" id="{E6679F3A-0E65-0EF0-5730-C291A37EC745}"/>
              </a:ext>
            </a:extLst>
          </p:cNvPr>
          <p:cNvPicPr>
            <a:picLocks noChangeAspect="1"/>
          </p:cNvPicPr>
          <p:nvPr/>
        </p:nvPicPr>
        <p:blipFill rotWithShape="1">
          <a:blip r:embed="rId5"/>
          <a:srcRect r="6600"/>
          <a:stretch/>
        </p:blipFill>
        <p:spPr>
          <a:xfrm>
            <a:off x="9016026" y="2184939"/>
            <a:ext cx="3005528" cy="1355697"/>
          </a:xfrm>
          <a:prstGeom prst="rect">
            <a:avLst/>
          </a:prstGeom>
        </p:spPr>
      </p:pic>
      <p:pic>
        <p:nvPicPr>
          <p:cNvPr id="17" name="Picture 16" descr="A blue squares with white text&#10;&#10;Description automatically generated">
            <a:extLst>
              <a:ext uri="{FF2B5EF4-FFF2-40B4-BE49-F238E27FC236}">
                <a16:creationId xmlns:a16="http://schemas.microsoft.com/office/drawing/2014/main" id="{8D5E0FF8-4B9E-E917-295C-2666AD8E6B2B}"/>
              </a:ext>
            </a:extLst>
          </p:cNvPr>
          <p:cNvPicPr>
            <a:picLocks noChangeAspect="1"/>
          </p:cNvPicPr>
          <p:nvPr/>
        </p:nvPicPr>
        <p:blipFill>
          <a:blip r:embed="rId6"/>
          <a:stretch>
            <a:fillRect/>
          </a:stretch>
        </p:blipFill>
        <p:spPr>
          <a:xfrm>
            <a:off x="8952700" y="3614216"/>
            <a:ext cx="3132180" cy="3020846"/>
          </a:xfrm>
          <a:prstGeom prst="rect">
            <a:avLst/>
          </a:prstGeom>
        </p:spPr>
      </p:pic>
      <p:pic>
        <p:nvPicPr>
          <p:cNvPr id="19" name="Picture 18" descr="A screenshot of a computer screen&#10;&#10;Description automatically generated">
            <a:extLst>
              <a:ext uri="{FF2B5EF4-FFF2-40B4-BE49-F238E27FC236}">
                <a16:creationId xmlns:a16="http://schemas.microsoft.com/office/drawing/2014/main" id="{BC4D0F76-91AD-DF7F-A8E7-5FFF018316B6}"/>
              </a:ext>
            </a:extLst>
          </p:cNvPr>
          <p:cNvPicPr>
            <a:picLocks noChangeAspect="1"/>
          </p:cNvPicPr>
          <p:nvPr/>
        </p:nvPicPr>
        <p:blipFill>
          <a:blip r:embed="rId7"/>
          <a:stretch>
            <a:fillRect/>
          </a:stretch>
        </p:blipFill>
        <p:spPr>
          <a:xfrm>
            <a:off x="4513957" y="2259181"/>
            <a:ext cx="3160754" cy="1355697"/>
          </a:xfrm>
          <a:prstGeom prst="rect">
            <a:avLst/>
          </a:prstGeom>
        </p:spPr>
      </p:pic>
      <p:pic>
        <p:nvPicPr>
          <p:cNvPr id="21" name="Picture 20" descr="A blue squares with white text&#10;&#10;Description automatically generated">
            <a:extLst>
              <a:ext uri="{FF2B5EF4-FFF2-40B4-BE49-F238E27FC236}">
                <a16:creationId xmlns:a16="http://schemas.microsoft.com/office/drawing/2014/main" id="{7FD5A662-EF16-0770-9445-02E36C09E44E}"/>
              </a:ext>
            </a:extLst>
          </p:cNvPr>
          <p:cNvPicPr>
            <a:picLocks noChangeAspect="1"/>
          </p:cNvPicPr>
          <p:nvPr/>
        </p:nvPicPr>
        <p:blipFill>
          <a:blip r:embed="rId8"/>
          <a:stretch>
            <a:fillRect/>
          </a:stretch>
        </p:blipFill>
        <p:spPr>
          <a:xfrm>
            <a:off x="4498810" y="3668051"/>
            <a:ext cx="3194379" cy="3102893"/>
          </a:xfrm>
          <a:prstGeom prst="rect">
            <a:avLst/>
          </a:prstGeom>
        </p:spPr>
      </p:pic>
    </p:spTree>
    <p:extLst>
      <p:ext uri="{BB962C8B-B14F-4D97-AF65-F5344CB8AC3E}">
        <p14:creationId xmlns:p14="http://schemas.microsoft.com/office/powerpoint/2010/main" val="1123373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423F6-EE75-783D-795F-058825B3539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9F3B5F4E-A8DB-9E8E-F476-3A48BF126EE6}"/>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900851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EAB70-6F6E-FFC6-0421-44F2EA8FF26C}"/>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9D49EAD5-F82B-0850-089C-3CA90EF3AE01}"/>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383117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TotalTime>
  <Words>1225</Words>
  <Application>Microsoft Macintosh PowerPoint</Application>
  <PresentationFormat>Widescreen</PresentationFormat>
  <Paragraphs>132</Paragraphs>
  <Slides>11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Calibri Light</vt:lpstr>
      <vt:lpstr>Elephant Pro</vt:lpstr>
      <vt:lpstr>Söhne</vt:lpstr>
      <vt:lpstr>Söhne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Nida Ballinger-Chaudhary</dc:creator>
  <cp:lastModifiedBy>Nida Ballinger-Chaudhary</cp:lastModifiedBy>
  <cp:revision>16</cp:revision>
  <dcterms:created xsi:type="dcterms:W3CDTF">2024-04-01T11:00:14Z</dcterms:created>
  <dcterms:modified xsi:type="dcterms:W3CDTF">2024-04-01T12:35:26Z</dcterms:modified>
</cp:coreProperties>
</file>